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0"/>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lway" charset="1" panose="00000500000000000000"/>
      <p:regular r:id="rId10"/>
    </p:embeddedFont>
    <p:embeddedFont>
      <p:font typeface="Solway Bold" charset="1" panose="00000900000000000000"/>
      <p:regular r:id="rId11"/>
    </p:embeddedFont>
    <p:embeddedFont>
      <p:font typeface="RoxboroughCF" charset="1" panose="00000500000000000000"/>
      <p:regular r:id="rId12"/>
    </p:embeddedFont>
    <p:embeddedFont>
      <p:font typeface="RoxboroughCF Bold" charset="1" panose="00000800000000000000"/>
      <p:regular r:id="rId13"/>
    </p:embeddedFont>
    <p:embeddedFont>
      <p:font typeface="RoxboroughCF Italics" charset="1" panose="00000500000000000000"/>
      <p:regular r:id="rId14"/>
    </p:embeddedFont>
    <p:embeddedFont>
      <p:font typeface="RoxboroughCF Bold Italics" charset="1" panose="00000800000000000000"/>
      <p:regular r:id="rId15"/>
    </p:embeddedFont>
    <p:embeddedFont>
      <p:font typeface="Lazord Sans Serif" charset="1" panose="020B0009030000000003"/>
      <p:regular r:id="rId16"/>
    </p:embeddedFont>
    <p:embeddedFont>
      <p:font typeface="Lazord Sans Serif Bold" charset="1" panose="020B0009030000000003"/>
      <p:regular r:id="rId17"/>
    </p:embeddedFont>
    <p:embeddedFont>
      <p:font typeface="Lazord Sans Serif Italics" charset="1" panose="020B0009030000000003"/>
      <p:regular r:id="rId18"/>
    </p:embeddedFont>
    <p:embeddedFont>
      <p:font typeface="Lazord Sans Serif Bold Italics" charset="1" panose="020B0009030000000003"/>
      <p:regular r:id="rId19"/>
    </p:embeddedFont>
    <p:embeddedFont>
      <p:font typeface="TAN Angleton" charset="1" panose="00000000000000000000"/>
      <p:regular r:id="rId20"/>
    </p:embeddedFont>
    <p:embeddedFont>
      <p:font typeface="TAN Angleton Italics" charset="1" panose="00000000000000000000"/>
      <p:regular r:id="rId21"/>
    </p:embeddedFont>
    <p:embeddedFont>
      <p:font typeface="Garet" charset="1" panose="00000000000000000000"/>
      <p:regular r:id="rId22"/>
    </p:embeddedFont>
    <p:embeddedFont>
      <p:font typeface="Garet Bold"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notesMasters/notesMaster1.xml" Type="http://schemas.openxmlformats.org/officeDocument/2006/relationships/notesMaster"/><Relationship Id="rId61" Target="theme/theme2.xml" Type="http://schemas.openxmlformats.org/officeDocument/2006/relationships/theme"/><Relationship Id="rId62" Target="notesSlides/notesSlide1.xml" Type="http://schemas.openxmlformats.org/officeDocument/2006/relationships/notesSlide"/><Relationship Id="rId63" Target="notesSlides/notesSlide2.xml" Type="http://schemas.openxmlformats.org/officeDocument/2006/relationships/notesSlide"/><Relationship Id="rId64" Target="notesSlides/notesSlide3.xml" Type="http://schemas.openxmlformats.org/officeDocument/2006/relationships/notesSlide"/><Relationship Id="rId65" Target="notesSlides/notesSlide4.xml" Type="http://schemas.openxmlformats.org/officeDocument/2006/relationships/notesSlide"/><Relationship Id="rId66" Target="notesSlides/notesSlide5.xml" Type="http://schemas.openxmlformats.org/officeDocument/2006/relationships/notesSlide"/><Relationship Id="rId67" Target="notesSlides/notesSlide6.xml" Type="http://schemas.openxmlformats.org/officeDocument/2006/relationships/notesSlide"/><Relationship Id="rId68" Target="notesSlides/notesSlide7.xml" Type="http://schemas.openxmlformats.org/officeDocument/2006/relationships/notesSlide"/><Relationship Id="rId69" Target="notesSlides/notesSlide8.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Exploratory Data Analysis, we firstly used a boxplot and scatterplot to visualize our data to see the spread of the data.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next approach to EDA, we tried to find a relationship between all the variables and the grade, G3, using  a linear regression model. As you can see from the graph, there is a positive relationship between all the variables with G3 in both our train and test set. The goodness of fit of the variables came up with a R^2 value of approx. 0.88 for train and 0.79 for test set. The mean squared error of train set was 1.21 and 2.58 for the test set. But can we further reduce this mean squared error and increase R^2 value by looking at how each variable varies with G3? Lets find out by looking at the next slide.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linear regression, we compared G3 with each variable to try to see if any one of the variables would have lower MSE and higher R^2 value, to find out the best variable that is linearly related with G3.</a:t>
            </a:r>
          </a:p>
          <a:p>
            <a:r>
              <a:rPr lang="en-US"/>
              <a:t/>
            </a:r>
          </a:p>
          <a:p>
            <a:r>
              <a:rPr lang="en-US"/>
              <a:t>After running the variables through the model, we could see that G2 gave the best relationship with G3 as it can be seen that it has the best R^2 value of 0.85 and lowest MSE of 1.5</a:t>
            </a:r>
          </a:p>
          <a:p>
            <a:r>
              <a:rPr lang="en-US"/>
              <a:t/>
            </a:r>
          </a:p>
          <a:p>
            <a:r>
              <a:rPr lang="en-US"/>
              <a:t>However, by comparing these results with the multi-variate analysis, we can see that multi-variate analysis has better R^2 value and lower MSE. </a:t>
            </a:r>
          </a:p>
          <a:p>
            <a:r>
              <a:rPr lang="en-US"/>
              <a:t/>
            </a:r>
          </a:p>
          <a:p>
            <a:r>
              <a:rPr lang="en-US"/>
              <a:t>Therefore, in predicting the grades of the students we should a multi-variate approach instead</a:t>
            </a:r>
          </a:p>
          <a:p>
            <a:r>
              <a:rPr lang="en-US"/>
              <a:t/>
            </a:r>
          </a:p>
          <a:p>
            <a:r>
              <a:rPr lang="en-US"/>
              <a:t>For the other variables: 'travel time', 'study time', 'failures', we will use a boxplot to see how well they are related to 'G3' as they are categorized from 1 to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using K-means clustering, we are able to divide the number of observations into different unique clusters, then we can study the different clusters to find out if there is a trend in the variables clustered together.</a:t>
            </a:r>
          </a:p>
          <a:p>
            <a:r>
              <a:rPr lang="en-US"/>
              <a:t/>
            </a:r>
          </a:p>
          <a:p>
            <a:r>
              <a:rPr lang="en-US"/>
              <a:t>We will also do scaling using a standard scalar to ensure that the clustering algorithm is not biased, meaning we can get a better result in the elbow plot to find out the optimal number of clusters by observing the gradient of the elbow plot.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using K-means clustering, we are able to divide the number of observations into different unique clusters, then we can study the different clusters to find out if there is a trend in the variables clustered together.</a:t>
            </a:r>
          </a:p>
          <a:p>
            <a:r>
              <a:rPr lang="en-US"/>
              <a:t/>
            </a:r>
          </a:p>
          <a:p>
            <a:r>
              <a:rPr lang="en-US"/>
              <a:t>We will also do scaling using a standard scalar to ensure that the clustering algorithm is not biased, meaning we can get a better result in the elbow plot to find out the optimal number of clusters by observing the gradient of the elbow plot.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getting rid of any biasness, we can see that when number of clusters is at 5, the gradient there starts to become gentler, which indicates that the information gain is becoming constant and we should choose this value of 5 before information gain reaches a constant value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we can apply the clustering method to find out how the clusters are formed and how it is spread out.</a:t>
            </a:r>
          </a:p>
          <a:p>
            <a:r>
              <a:rPr lang="en-US"/>
              <a:t/>
            </a:r>
          </a:p>
          <a:p>
            <a:r>
              <a:rPr lang="en-US"/>
              <a:t>As seen from the scatterplot, we can see that the red cluster of 212 points has the highest scores throughout G1 to G3 and the blue cluster of 127 points has the lowest scores.</a:t>
            </a:r>
          </a:p>
          <a:p>
            <a:r>
              <a:rPr lang="en-US"/>
              <a:t/>
            </a:r>
          </a:p>
          <a:p>
            <a:r>
              <a:rPr lang="en-US"/>
              <a:t>As such, we can now study both of these clusters red and blue to see how the data within the cluster is spread out. By analyzing the variables within these clusters, we can find out which variable is likely to affect the grade of a student.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looking at the boxplot of the red cluster with the highest mean grade and blue cluster with lowest mean grade, we can see the attributes that students with better grades possess. </a:t>
            </a:r>
          </a:p>
          <a:p>
            <a:r>
              <a:rPr lang="en-US"/>
              <a:t/>
            </a:r>
          </a:p>
          <a:p>
            <a:r>
              <a:rPr lang="en-US"/>
              <a:t>Using the mean as the benchmark, we can see the following attributes in students with better grades:</a:t>
            </a:r>
          </a:p>
          <a:p>
            <a:r>
              <a:rPr lang="en-US"/>
              <a:t/>
            </a:r>
          </a:p>
          <a:p>
            <a:r>
              <a:rPr lang="en-US"/>
              <a:t>1) Young</a:t>
            </a:r>
          </a:p>
          <a:p>
            <a:r>
              <a:rPr lang="en-US"/>
              <a:t>2) Parents having higher education level  </a:t>
            </a:r>
          </a:p>
          <a:p>
            <a:r>
              <a:rPr lang="en-US"/>
              <a:t>3) Shorter home to school travel time</a:t>
            </a:r>
          </a:p>
          <a:p>
            <a:r>
              <a:rPr lang="en-US"/>
              <a:t>4) Longer weekly study time</a:t>
            </a:r>
          </a:p>
          <a:p>
            <a:r>
              <a:rPr lang="en-US"/>
              <a:t>5) Less number of class failures</a:t>
            </a:r>
          </a:p>
          <a:p>
            <a:r>
              <a:rPr lang="en-US"/>
              <a:t>6) Better quality of family relationships</a:t>
            </a:r>
          </a:p>
          <a:p>
            <a:r>
              <a:rPr lang="en-US"/>
              <a:t>7) More free time after school</a:t>
            </a:r>
          </a:p>
          <a:p>
            <a:r>
              <a:rPr lang="en-US"/>
              <a:t>8) Hang out with friends more</a:t>
            </a:r>
          </a:p>
          <a:p>
            <a:r>
              <a:rPr lang="en-US"/>
              <a:t>9) Lower levels of alcohol consumption on both workdays and weekends</a:t>
            </a:r>
          </a:p>
          <a:p>
            <a:r>
              <a:rPr lang="en-US"/>
              <a:t>10) LOWER health levels </a:t>
            </a:r>
          </a:p>
          <a:p>
            <a:r>
              <a:rPr lang="en-US"/>
              <a:t>11) Lower numbers of school absences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jpeg" Type="http://schemas.openxmlformats.org/officeDocument/2006/relationships/image"/><Relationship Id="rId12" Target="../media/image14.jpeg" Type="http://schemas.openxmlformats.org/officeDocument/2006/relationships/image"/><Relationship Id="rId13" Target="../media/image15.jpeg" Type="http://schemas.openxmlformats.org/officeDocument/2006/relationships/image"/><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25.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6.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61.jpe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4.jpeg" Type="http://schemas.openxmlformats.org/officeDocument/2006/relationships/image"/><Relationship Id="rId8" Target="../media/image65.jpeg" Type="http://schemas.openxmlformats.org/officeDocument/2006/relationships/image"/><Relationship Id="rId9" Target="../media/image66.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 Id="rId9" Target="../media/image2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179925" y="993163"/>
            <a:ext cx="12352120" cy="8270774"/>
          </a:xfrm>
          <a:prstGeom prst="rect">
            <a:avLst/>
          </a:prstGeom>
        </p:spPr>
      </p:pic>
      <p:sp>
        <p:nvSpPr>
          <p:cNvPr name="AutoShape 4" id="4"/>
          <p:cNvSpPr/>
          <p:nvPr/>
        </p:nvSpPr>
        <p:spPr>
          <a:xfrm>
            <a:off x="1028700" y="5667311"/>
            <a:ext cx="5573186" cy="0"/>
          </a:xfrm>
          <a:prstGeom prst="line">
            <a:avLst/>
          </a:prstGeom>
          <a:ln cap="flat" w="38100">
            <a:solidFill>
              <a:srgbClr val="000000"/>
            </a:solidFill>
            <a:prstDash val="solid"/>
            <a:headEnd type="none" len="sm" w="sm"/>
            <a:tailEnd type="none" len="sm" w="sm"/>
          </a:ln>
        </p:spPr>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00613" y="6790290"/>
            <a:ext cx="7215453" cy="734664"/>
          </a:xfrm>
          <a:prstGeom prst="rect">
            <a:avLst/>
          </a:prstGeom>
        </p:spPr>
      </p:pic>
      <p:grpSp>
        <p:nvGrpSpPr>
          <p:cNvPr name="Group 6" id="6"/>
          <p:cNvGrpSpPr/>
          <p:nvPr/>
        </p:nvGrpSpPr>
        <p:grpSpPr>
          <a:xfrm rot="-5400000">
            <a:off x="3233165" y="-2082461"/>
            <a:ext cx="3503604" cy="11462539"/>
            <a:chOff x="0" y="0"/>
            <a:chExt cx="866095" cy="2833553"/>
          </a:xfrm>
        </p:grpSpPr>
        <p:sp>
          <p:nvSpPr>
            <p:cNvPr name="Freeform 7" id="7"/>
            <p:cNvSpPr/>
            <p:nvPr/>
          </p:nvSpPr>
          <p:spPr>
            <a:xfrm flipH="false" flipV="false">
              <a:off x="0" y="0"/>
              <a:ext cx="866095" cy="2833553"/>
            </a:xfrm>
            <a:custGeom>
              <a:avLst/>
              <a:gdLst/>
              <a:ahLst/>
              <a:cxnLst/>
              <a:rect r="r" b="b" t="t" l="l"/>
              <a:pathLst>
                <a:path h="2833553" w="866095">
                  <a:moveTo>
                    <a:pt x="288854" y="2814484"/>
                  </a:moveTo>
                  <a:cubicBezTo>
                    <a:pt x="333257" y="2825998"/>
                    <a:pt x="383737" y="2833553"/>
                    <a:pt x="433281" y="2833553"/>
                  </a:cubicBezTo>
                  <a:cubicBezTo>
                    <a:pt x="482826" y="2833553"/>
                    <a:pt x="530502" y="2827076"/>
                    <a:pt x="574436" y="2815562"/>
                  </a:cubicBezTo>
                  <a:cubicBezTo>
                    <a:pt x="575372" y="2815203"/>
                    <a:pt x="576306" y="2815203"/>
                    <a:pt x="577241" y="2814843"/>
                  </a:cubicBezTo>
                  <a:cubicBezTo>
                    <a:pt x="742234" y="2768788"/>
                    <a:pt x="863758" y="2647174"/>
                    <a:pt x="866095" y="2460164"/>
                  </a:cubicBezTo>
                  <a:lnTo>
                    <a:pt x="866095" y="0"/>
                  </a:lnTo>
                  <a:lnTo>
                    <a:pt x="0" y="0"/>
                  </a:lnTo>
                  <a:lnTo>
                    <a:pt x="0" y="2458339"/>
                  </a:lnTo>
                  <a:cubicBezTo>
                    <a:pt x="2337" y="2647893"/>
                    <a:pt x="121992" y="2769508"/>
                    <a:pt x="288854" y="2814484"/>
                  </a:cubicBezTo>
                  <a:close/>
                </a:path>
              </a:pathLst>
            </a:custGeom>
            <a:solidFill>
              <a:srgbClr val="896F5D">
                <a:alpha val="66667"/>
              </a:srgbClr>
            </a:solidFill>
          </p:spPr>
        </p:sp>
        <p:sp>
          <p:nvSpPr>
            <p:cNvPr name="TextBox 8" id="8"/>
            <p:cNvSpPr txBox="true"/>
            <p:nvPr/>
          </p:nvSpPr>
          <p:spPr>
            <a:xfrm>
              <a:off x="0" y="-57150"/>
              <a:ext cx="660400" cy="742950"/>
            </a:xfrm>
            <a:prstGeom prst="rect">
              <a:avLst/>
            </a:prstGeom>
          </p:spPr>
          <p:txBody>
            <a:bodyPr anchor="ctr" rtlCol="false" tIns="50800" lIns="50800" bIns="50800" rIns="50800"/>
            <a:lstStyle/>
            <a:p>
              <a:pPr algn="ctr">
                <a:lnSpc>
                  <a:spcPts val="3359"/>
                </a:lnSpc>
              </a:pPr>
            </a:p>
          </p:txBody>
        </p:sp>
      </p:grpSp>
      <p:pic>
        <p:nvPicPr>
          <p:cNvPr name="Picture 9" id="9"/>
          <p:cNvPicPr>
            <a:picLocks noChangeAspect="true"/>
          </p:cNvPicPr>
          <p:nvPr/>
        </p:nvPicPr>
        <p:blipFill>
          <a:blip r:embed="rId6"/>
          <a:srcRect l="0" t="0" r="0" b="0"/>
          <a:stretch>
            <a:fillRect/>
          </a:stretch>
        </p:blipFill>
        <p:spPr>
          <a:xfrm flipH="false" flipV="false" rot="0">
            <a:off x="629998" y="7801180"/>
            <a:ext cx="1180895" cy="1180895"/>
          </a:xfrm>
          <a:prstGeom prst="rect">
            <a:avLst/>
          </a:prstGeom>
        </p:spPr>
      </p:pic>
      <p:sp>
        <p:nvSpPr>
          <p:cNvPr name="TextBox 10" id="10"/>
          <p:cNvSpPr txBox="true"/>
          <p:nvPr/>
        </p:nvSpPr>
        <p:spPr>
          <a:xfrm rot="0">
            <a:off x="486590" y="2640746"/>
            <a:ext cx="10649787" cy="2044700"/>
          </a:xfrm>
          <a:prstGeom prst="rect">
            <a:avLst/>
          </a:prstGeom>
        </p:spPr>
        <p:txBody>
          <a:bodyPr anchor="t" rtlCol="false" tIns="0" lIns="0" bIns="0" rIns="0">
            <a:spAutoFit/>
          </a:bodyPr>
          <a:lstStyle/>
          <a:p>
            <a:pPr>
              <a:lnSpc>
                <a:spcPts val="8350"/>
              </a:lnSpc>
            </a:pPr>
            <a:r>
              <a:rPr lang="en-US" sz="5000">
                <a:solidFill>
                  <a:srgbClr val="FFFFFF"/>
                </a:solidFill>
                <a:latin typeface="TAN Angleton"/>
              </a:rPr>
              <a:t>PREDICTING STUDENT'S ACADEMIC SUCCESS </a:t>
            </a:r>
          </a:p>
        </p:txBody>
      </p:sp>
      <p:sp>
        <p:nvSpPr>
          <p:cNvPr name="TextBox 11" id="11"/>
          <p:cNvSpPr txBox="true"/>
          <p:nvPr/>
        </p:nvSpPr>
        <p:spPr>
          <a:xfrm rot="0">
            <a:off x="800613" y="5753036"/>
            <a:ext cx="7299298" cy="874395"/>
          </a:xfrm>
          <a:prstGeom prst="rect">
            <a:avLst/>
          </a:prstGeom>
        </p:spPr>
        <p:txBody>
          <a:bodyPr anchor="t" rtlCol="false" tIns="0" lIns="0" bIns="0" rIns="0">
            <a:spAutoFit/>
          </a:bodyPr>
          <a:lstStyle/>
          <a:p>
            <a:pPr>
              <a:lnSpc>
                <a:spcPts val="5880"/>
              </a:lnSpc>
            </a:pPr>
            <a:r>
              <a:rPr lang="en-US" sz="4200">
                <a:solidFill>
                  <a:srgbClr val="000000"/>
                </a:solidFill>
                <a:latin typeface="Lazord Sans Serif"/>
              </a:rPr>
              <a:t>A124 GROUP 8</a:t>
            </a:r>
          </a:p>
        </p:txBody>
      </p:sp>
      <p:sp>
        <p:nvSpPr>
          <p:cNvPr name="TextBox 12" id="12"/>
          <p:cNvSpPr txBox="true"/>
          <p:nvPr/>
        </p:nvSpPr>
        <p:spPr>
          <a:xfrm rot="0">
            <a:off x="1677543" y="6911878"/>
            <a:ext cx="4152990"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DSAI MINI PROJECT</a:t>
            </a:r>
          </a:p>
        </p:txBody>
      </p:sp>
      <p:sp>
        <p:nvSpPr>
          <p:cNvPr name="TextBox 13" id="13"/>
          <p:cNvSpPr txBox="true"/>
          <p:nvPr/>
        </p:nvSpPr>
        <p:spPr>
          <a:xfrm rot="0">
            <a:off x="1829431" y="8097105"/>
            <a:ext cx="790317"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NTU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3694649" y="4061078"/>
            <a:ext cx="5154793" cy="0"/>
          </a:xfrm>
          <a:prstGeom prst="line">
            <a:avLst/>
          </a:prstGeom>
          <a:ln cap="rnd" w="19050">
            <a:solidFill>
              <a:srgbClr val="000000"/>
            </a:solidFill>
            <a:prstDash val="solid"/>
            <a:headEnd type="none" len="sm" w="sm"/>
            <a:tailEnd type="none" len="sm" w="sm"/>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3372476"/>
            <a:ext cx="329724" cy="329724"/>
          </a:xfrm>
          <a:prstGeom prst="rect">
            <a:avLst/>
          </a:prstGeom>
        </p:spPr>
      </p:pic>
      <p:sp>
        <p:nvSpPr>
          <p:cNvPr name="AutoShape 5" id="5"/>
          <p:cNvSpPr/>
          <p:nvPr/>
        </p:nvSpPr>
        <p:spPr>
          <a:xfrm rot="0">
            <a:off x="3694649" y="5127608"/>
            <a:ext cx="5154793" cy="0"/>
          </a:xfrm>
          <a:prstGeom prst="line">
            <a:avLst/>
          </a:prstGeom>
          <a:ln cap="rnd" w="19050">
            <a:solidFill>
              <a:srgbClr val="000000"/>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4439006"/>
            <a:ext cx="329724" cy="329724"/>
          </a:xfrm>
          <a:prstGeom prst="rect">
            <a:avLst/>
          </a:prstGeom>
        </p:spPr>
      </p:pic>
      <p:sp>
        <p:nvSpPr>
          <p:cNvPr name="AutoShape 7" id="7"/>
          <p:cNvSpPr/>
          <p:nvPr/>
        </p:nvSpPr>
        <p:spPr>
          <a:xfrm rot="0">
            <a:off x="3694649" y="6195286"/>
            <a:ext cx="5154793" cy="0"/>
          </a:xfrm>
          <a:prstGeom prst="line">
            <a:avLst/>
          </a:prstGeom>
          <a:ln cap="rnd" w="19050">
            <a:solidFill>
              <a:srgbClr val="000000"/>
            </a:solidFill>
            <a:prstDash val="solid"/>
            <a:headEnd type="none" len="sm" w="sm"/>
            <a:tailEnd type="none" len="sm" w="sm"/>
          </a:ln>
        </p:spPr>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5506684"/>
            <a:ext cx="329724" cy="329724"/>
          </a:xfrm>
          <a:prstGeom prst="rect">
            <a:avLst/>
          </a:prstGeom>
        </p:spPr>
      </p:pic>
      <p:sp>
        <p:nvSpPr>
          <p:cNvPr name="AutoShape 9" id="9"/>
          <p:cNvSpPr/>
          <p:nvPr/>
        </p:nvSpPr>
        <p:spPr>
          <a:xfrm rot="0">
            <a:off x="3694649" y="7261816"/>
            <a:ext cx="5154793" cy="0"/>
          </a:xfrm>
          <a:prstGeom prst="line">
            <a:avLst/>
          </a:prstGeom>
          <a:ln cap="rnd" w="19050">
            <a:solidFill>
              <a:srgbClr val="000000"/>
            </a:solidFill>
            <a:prstDash val="solid"/>
            <a:headEnd type="none" len="sm" w="sm"/>
            <a:tailEnd type="none" len="sm" w="sm"/>
          </a:ln>
        </p:spPr>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6573214"/>
            <a:ext cx="329724" cy="329724"/>
          </a:xfrm>
          <a:prstGeom prst="rect">
            <a:avLst/>
          </a:prstGeom>
        </p:spPr>
      </p:pic>
      <p:grpSp>
        <p:nvGrpSpPr>
          <p:cNvPr name="Group 11" id="11"/>
          <p:cNvGrpSpPr/>
          <p:nvPr/>
        </p:nvGrpSpPr>
        <p:grpSpPr>
          <a:xfrm rot="0">
            <a:off x="1028700" y="2117440"/>
            <a:ext cx="1447161" cy="4096897"/>
            <a:chOff x="0" y="0"/>
            <a:chExt cx="1929548" cy="5462529"/>
          </a:xfrm>
        </p:grpSpPr>
        <p:pic>
          <p:nvPicPr>
            <p:cNvPr name="Picture 12" id="12"/>
            <p:cNvPicPr>
              <a:picLocks noChangeAspect="true"/>
            </p:cNvPicPr>
            <p:nvPr/>
          </p:nvPicPr>
          <p:blipFill>
            <a:blip r:embed="rId5"/>
            <a:srcRect l="10259" t="0" r="36854" b="0"/>
            <a:stretch>
              <a:fillRect/>
            </a:stretch>
          </p:blipFill>
          <p:spPr>
            <a:xfrm flipH="false" flipV="false">
              <a:off x="0" y="0"/>
              <a:ext cx="1929548" cy="5462529"/>
            </a:xfrm>
            <a:prstGeom prst="rect">
              <a:avLst/>
            </a:prstGeom>
          </p:spPr>
        </p:pic>
      </p:grpSp>
      <p:grpSp>
        <p:nvGrpSpPr>
          <p:cNvPr name="Group 13" id="13"/>
          <p:cNvGrpSpPr/>
          <p:nvPr/>
        </p:nvGrpSpPr>
        <p:grpSpPr>
          <a:xfrm rot="0">
            <a:off x="10068231" y="5731633"/>
            <a:ext cx="2606171" cy="3307737"/>
            <a:chOff x="0" y="0"/>
            <a:chExt cx="3474895" cy="4410317"/>
          </a:xfrm>
        </p:grpSpPr>
        <p:pic>
          <p:nvPicPr>
            <p:cNvPr name="Picture 14" id="14"/>
            <p:cNvPicPr>
              <a:picLocks noChangeAspect="true"/>
            </p:cNvPicPr>
            <p:nvPr/>
          </p:nvPicPr>
          <p:blipFill>
            <a:blip r:embed="rId6"/>
            <a:srcRect l="0" t="7693" r="0" b="7693"/>
            <a:stretch>
              <a:fillRect/>
            </a:stretch>
          </p:blipFill>
          <p:spPr>
            <a:xfrm flipH="false" flipV="false">
              <a:off x="0" y="0"/>
              <a:ext cx="3474895" cy="4410317"/>
            </a:xfrm>
            <a:prstGeom prst="rect">
              <a:avLst/>
            </a:prstGeom>
          </p:spPr>
        </p:pic>
      </p:grpSp>
      <p:grpSp>
        <p:nvGrpSpPr>
          <p:cNvPr name="Group 15" id="15"/>
          <p:cNvGrpSpPr/>
          <p:nvPr/>
        </p:nvGrpSpPr>
        <p:grpSpPr>
          <a:xfrm rot="0">
            <a:off x="13011963" y="5731633"/>
            <a:ext cx="4247337" cy="3307737"/>
            <a:chOff x="0" y="0"/>
            <a:chExt cx="5663116" cy="4410317"/>
          </a:xfrm>
        </p:grpSpPr>
        <p:pic>
          <p:nvPicPr>
            <p:cNvPr name="Picture 16" id="16"/>
            <p:cNvPicPr>
              <a:picLocks noChangeAspect="true"/>
            </p:cNvPicPr>
            <p:nvPr/>
          </p:nvPicPr>
          <p:blipFill>
            <a:blip r:embed="rId7"/>
            <a:srcRect l="7454" t="8816" r="0" b="43135"/>
            <a:stretch>
              <a:fillRect/>
            </a:stretch>
          </p:blipFill>
          <p:spPr>
            <a:xfrm flipH="false" flipV="false">
              <a:off x="0" y="0"/>
              <a:ext cx="5663116" cy="4410317"/>
            </a:xfrm>
            <a:prstGeom prst="rect">
              <a:avLst/>
            </a:prstGeom>
          </p:spPr>
        </p:pic>
      </p:grpSp>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93501" y="796216"/>
            <a:ext cx="765799" cy="765799"/>
          </a:xfrm>
          <a:prstGeom prst="rect">
            <a:avLst/>
          </a:prstGeom>
        </p:spPr>
      </p:pic>
      <p:sp>
        <p:nvSpPr>
          <p:cNvPr name="AutoShape 18" id="18"/>
          <p:cNvSpPr/>
          <p:nvPr/>
        </p:nvSpPr>
        <p:spPr>
          <a:xfrm rot="0">
            <a:off x="14153794" y="1424781"/>
            <a:ext cx="1858085" cy="0"/>
          </a:xfrm>
          <a:prstGeom prst="line">
            <a:avLst/>
          </a:prstGeom>
          <a:ln cap="rnd" w="19050">
            <a:solidFill>
              <a:srgbClr val="000000"/>
            </a:solidFill>
            <a:prstDash val="solid"/>
            <a:headEnd type="none" len="sm" w="sm"/>
            <a:tailEnd type="none" len="sm" w="sm"/>
          </a:ln>
        </p:spPr>
      </p:sp>
      <p:sp>
        <p:nvSpPr>
          <p:cNvPr name="TextBox 19" id="19"/>
          <p:cNvSpPr txBox="true"/>
          <p:nvPr/>
        </p:nvSpPr>
        <p:spPr>
          <a:xfrm rot="0">
            <a:off x="1028700" y="1073944"/>
            <a:ext cx="3432610" cy="330200"/>
          </a:xfrm>
          <a:prstGeom prst="rect">
            <a:avLst/>
          </a:prstGeom>
        </p:spPr>
        <p:txBody>
          <a:bodyPr anchor="t" rtlCol="false" tIns="0" lIns="0" bIns="0" rIns="0">
            <a:spAutoFit/>
          </a:bodyPr>
          <a:lstStyle/>
          <a:p>
            <a:pPr>
              <a:lnSpc>
                <a:spcPts val="2499"/>
              </a:lnSpc>
              <a:spcBef>
                <a:spcPct val="0"/>
              </a:spcBef>
            </a:pPr>
            <a:r>
              <a:rPr lang="en-US" sz="2499">
                <a:solidFill>
                  <a:srgbClr val="000000"/>
                </a:solidFill>
                <a:latin typeface="Garet Bold"/>
              </a:rPr>
              <a:t>SC1015 PROJECT</a:t>
            </a:r>
          </a:p>
        </p:txBody>
      </p:sp>
      <p:sp>
        <p:nvSpPr>
          <p:cNvPr name="TextBox 20" id="20"/>
          <p:cNvSpPr txBox="true"/>
          <p:nvPr/>
        </p:nvSpPr>
        <p:spPr>
          <a:xfrm rot="0">
            <a:off x="10928717" y="2911762"/>
            <a:ext cx="6330583" cy="933450"/>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Garet Bold"/>
              </a:rPr>
              <a:t>TABLE OF</a:t>
            </a:r>
          </a:p>
        </p:txBody>
      </p:sp>
      <p:sp>
        <p:nvSpPr>
          <p:cNvPr name="TextBox 21" id="21"/>
          <p:cNvSpPr txBox="true"/>
          <p:nvPr/>
        </p:nvSpPr>
        <p:spPr>
          <a:xfrm rot="0">
            <a:off x="10928717" y="3997612"/>
            <a:ext cx="6330583" cy="942975"/>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RoxboroughCF Italics"/>
              </a:rPr>
              <a:t>Contents</a:t>
            </a:r>
          </a:p>
        </p:txBody>
      </p:sp>
      <p:sp>
        <p:nvSpPr>
          <p:cNvPr name="TextBox 22" id="22"/>
          <p:cNvSpPr txBox="true"/>
          <p:nvPr/>
        </p:nvSpPr>
        <p:spPr>
          <a:xfrm rot="0">
            <a:off x="3694649" y="3280798"/>
            <a:ext cx="4789179" cy="560705"/>
          </a:xfrm>
          <a:prstGeom prst="rect">
            <a:avLst/>
          </a:prstGeom>
        </p:spPr>
        <p:txBody>
          <a:bodyPr anchor="t" rtlCol="false" tIns="0" lIns="0" bIns="0" rIns="0">
            <a:spAutoFit/>
          </a:bodyPr>
          <a:lstStyle/>
          <a:p>
            <a:pPr>
              <a:lnSpc>
                <a:spcPts val="2199"/>
              </a:lnSpc>
            </a:pPr>
            <a:r>
              <a:rPr lang="en-US" sz="2199" spc="439">
                <a:solidFill>
                  <a:srgbClr val="000000"/>
                </a:solidFill>
                <a:latin typeface="Garet"/>
              </a:rPr>
              <a:t>01. EXPLORATORY DATA</a:t>
            </a:r>
          </a:p>
          <a:p>
            <a:pPr>
              <a:lnSpc>
                <a:spcPts val="2199"/>
              </a:lnSpc>
              <a:spcBef>
                <a:spcPct val="0"/>
              </a:spcBef>
            </a:pPr>
            <a:r>
              <a:rPr lang="en-US" sz="2199" spc="439">
                <a:solidFill>
                  <a:srgbClr val="000000"/>
                </a:solidFill>
                <a:latin typeface="Garet"/>
              </a:rPr>
              <a:t>     ANALYSIS</a:t>
            </a:r>
          </a:p>
        </p:txBody>
      </p:sp>
      <p:sp>
        <p:nvSpPr>
          <p:cNvPr name="TextBox 23" id="23"/>
          <p:cNvSpPr txBox="true"/>
          <p:nvPr/>
        </p:nvSpPr>
        <p:spPr>
          <a:xfrm rot="0">
            <a:off x="3637499" y="4472423"/>
            <a:ext cx="5643132" cy="291465"/>
          </a:xfrm>
          <a:prstGeom prst="rect">
            <a:avLst/>
          </a:prstGeom>
        </p:spPr>
        <p:txBody>
          <a:bodyPr anchor="t" rtlCol="false" tIns="0" lIns="0" bIns="0" rIns="0">
            <a:spAutoFit/>
          </a:bodyPr>
          <a:lstStyle/>
          <a:p>
            <a:pPr>
              <a:lnSpc>
                <a:spcPts val="2100"/>
              </a:lnSpc>
              <a:spcBef>
                <a:spcPct val="0"/>
              </a:spcBef>
            </a:pPr>
            <a:r>
              <a:rPr lang="en-US" sz="2100" spc="420">
                <a:solidFill>
                  <a:srgbClr val="000000"/>
                </a:solidFill>
                <a:latin typeface="Garet"/>
              </a:rPr>
              <a:t>02. K-MEANS CLUSTERING</a:t>
            </a:r>
          </a:p>
        </p:txBody>
      </p:sp>
      <p:sp>
        <p:nvSpPr>
          <p:cNvPr name="TextBox 24" id="24"/>
          <p:cNvSpPr txBox="true"/>
          <p:nvPr/>
        </p:nvSpPr>
        <p:spPr>
          <a:xfrm rot="0">
            <a:off x="3694649" y="5553119"/>
            <a:ext cx="4789179" cy="284480"/>
          </a:xfrm>
          <a:prstGeom prst="rect">
            <a:avLst/>
          </a:prstGeom>
        </p:spPr>
        <p:txBody>
          <a:bodyPr anchor="t" rtlCol="false" tIns="0" lIns="0" bIns="0" rIns="0">
            <a:spAutoFit/>
          </a:bodyPr>
          <a:lstStyle/>
          <a:p>
            <a:pPr>
              <a:lnSpc>
                <a:spcPts val="2199"/>
              </a:lnSpc>
              <a:spcBef>
                <a:spcPct val="0"/>
              </a:spcBef>
            </a:pPr>
            <a:r>
              <a:rPr lang="en-US" sz="2199" spc="439">
                <a:solidFill>
                  <a:srgbClr val="000000"/>
                </a:solidFill>
                <a:latin typeface="Garet"/>
              </a:rPr>
              <a:t>03. XGBOOST</a:t>
            </a:r>
          </a:p>
        </p:txBody>
      </p:sp>
      <p:sp>
        <p:nvSpPr>
          <p:cNvPr name="TextBox 25" id="25"/>
          <p:cNvSpPr txBox="true"/>
          <p:nvPr/>
        </p:nvSpPr>
        <p:spPr>
          <a:xfrm rot="0">
            <a:off x="3694649" y="6619649"/>
            <a:ext cx="4789179" cy="284480"/>
          </a:xfrm>
          <a:prstGeom prst="rect">
            <a:avLst/>
          </a:prstGeom>
        </p:spPr>
        <p:txBody>
          <a:bodyPr anchor="t" rtlCol="false" tIns="0" lIns="0" bIns="0" rIns="0">
            <a:spAutoFit/>
          </a:bodyPr>
          <a:lstStyle/>
          <a:p>
            <a:pPr>
              <a:lnSpc>
                <a:spcPts val="2199"/>
              </a:lnSpc>
              <a:spcBef>
                <a:spcPct val="0"/>
              </a:spcBef>
            </a:pPr>
            <a:r>
              <a:rPr lang="en-US" sz="2199" spc="439">
                <a:solidFill>
                  <a:srgbClr val="000000"/>
                </a:solidFill>
                <a:latin typeface="Garet"/>
              </a:rPr>
              <a:t>04. NEURAL NETWOK</a:t>
            </a:r>
          </a:p>
        </p:txBody>
      </p:sp>
      <p:sp>
        <p:nvSpPr>
          <p:cNvPr name="TextBox 26" id="26"/>
          <p:cNvSpPr txBox="true"/>
          <p:nvPr/>
        </p:nvSpPr>
        <p:spPr>
          <a:xfrm rot="0">
            <a:off x="8460719" y="1064816"/>
            <a:ext cx="1754124"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COVER</a:t>
            </a:r>
          </a:p>
        </p:txBody>
      </p:sp>
      <p:sp>
        <p:nvSpPr>
          <p:cNvPr name="TextBox 27" id="27"/>
          <p:cNvSpPr txBox="true"/>
          <p:nvPr/>
        </p:nvSpPr>
        <p:spPr>
          <a:xfrm rot="0">
            <a:off x="10313556" y="1064816"/>
            <a:ext cx="3452208"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INTRODUCTION</a:t>
            </a:r>
          </a:p>
        </p:txBody>
      </p:sp>
      <p:sp>
        <p:nvSpPr>
          <p:cNvPr name="TextBox 28" id="28"/>
          <p:cNvSpPr txBox="true"/>
          <p:nvPr/>
        </p:nvSpPr>
        <p:spPr>
          <a:xfrm rot="0">
            <a:off x="13864478" y="1064816"/>
            <a:ext cx="2436717"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CONTENTS</a:t>
            </a:r>
          </a:p>
        </p:txBody>
      </p:sp>
      <p:sp>
        <p:nvSpPr>
          <p:cNvPr name="TextBox 29" id="29"/>
          <p:cNvSpPr txBox="true"/>
          <p:nvPr/>
        </p:nvSpPr>
        <p:spPr>
          <a:xfrm rot="0">
            <a:off x="16581100" y="1067991"/>
            <a:ext cx="590600"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000000"/>
                </a:solidFill>
                <a:latin typeface="Garet"/>
              </a:rPr>
              <a:t>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3694649" y="4061078"/>
            <a:ext cx="5154793" cy="0"/>
          </a:xfrm>
          <a:prstGeom prst="line">
            <a:avLst/>
          </a:prstGeom>
          <a:ln cap="rnd" w="19050">
            <a:solidFill>
              <a:srgbClr val="000000"/>
            </a:solidFill>
            <a:prstDash val="solid"/>
            <a:headEnd type="none" len="sm" w="sm"/>
            <a:tailEnd type="none" len="sm" w="sm"/>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3372476"/>
            <a:ext cx="329724" cy="329724"/>
          </a:xfrm>
          <a:prstGeom prst="rect">
            <a:avLst/>
          </a:prstGeom>
        </p:spPr>
      </p:pic>
      <p:sp>
        <p:nvSpPr>
          <p:cNvPr name="AutoShape 5" id="5"/>
          <p:cNvSpPr/>
          <p:nvPr/>
        </p:nvSpPr>
        <p:spPr>
          <a:xfrm rot="0">
            <a:off x="3694649" y="5127608"/>
            <a:ext cx="5154793" cy="0"/>
          </a:xfrm>
          <a:prstGeom prst="line">
            <a:avLst/>
          </a:prstGeom>
          <a:ln cap="rnd" w="19050">
            <a:solidFill>
              <a:srgbClr val="000000"/>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4439006"/>
            <a:ext cx="329724" cy="329724"/>
          </a:xfrm>
          <a:prstGeom prst="rect">
            <a:avLst/>
          </a:prstGeom>
        </p:spPr>
      </p:pic>
      <p:sp>
        <p:nvSpPr>
          <p:cNvPr name="AutoShape 7" id="7"/>
          <p:cNvSpPr/>
          <p:nvPr/>
        </p:nvSpPr>
        <p:spPr>
          <a:xfrm rot="0">
            <a:off x="3694649" y="6195286"/>
            <a:ext cx="5154793" cy="0"/>
          </a:xfrm>
          <a:prstGeom prst="line">
            <a:avLst/>
          </a:prstGeom>
          <a:ln cap="rnd" w="19050">
            <a:solidFill>
              <a:srgbClr val="000000"/>
            </a:solidFill>
            <a:prstDash val="solid"/>
            <a:headEnd type="none" len="sm" w="sm"/>
            <a:tailEnd type="none" len="sm" w="sm"/>
          </a:ln>
        </p:spPr>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5506684"/>
            <a:ext cx="329724" cy="329724"/>
          </a:xfrm>
          <a:prstGeom prst="rect">
            <a:avLst/>
          </a:prstGeom>
        </p:spPr>
      </p:pic>
      <p:sp>
        <p:nvSpPr>
          <p:cNvPr name="AutoShape 9" id="9"/>
          <p:cNvSpPr/>
          <p:nvPr/>
        </p:nvSpPr>
        <p:spPr>
          <a:xfrm rot="0">
            <a:off x="3694649" y="7261816"/>
            <a:ext cx="5154793" cy="0"/>
          </a:xfrm>
          <a:prstGeom prst="line">
            <a:avLst/>
          </a:prstGeom>
          <a:ln cap="rnd" w="19050">
            <a:solidFill>
              <a:srgbClr val="000000"/>
            </a:solidFill>
            <a:prstDash val="solid"/>
            <a:headEnd type="none" len="sm" w="sm"/>
            <a:tailEnd type="none" len="sm" w="sm"/>
          </a:ln>
        </p:spPr>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6573214"/>
            <a:ext cx="329724" cy="329724"/>
          </a:xfrm>
          <a:prstGeom prst="rect">
            <a:avLst/>
          </a:prstGeom>
        </p:spPr>
      </p:pic>
      <p:sp>
        <p:nvSpPr>
          <p:cNvPr name="AutoShape 11" id="11"/>
          <p:cNvSpPr/>
          <p:nvPr/>
        </p:nvSpPr>
        <p:spPr>
          <a:xfrm rot="0">
            <a:off x="3694649" y="8326937"/>
            <a:ext cx="5154793" cy="0"/>
          </a:xfrm>
          <a:prstGeom prst="line">
            <a:avLst/>
          </a:prstGeom>
          <a:ln cap="rnd" w="19050">
            <a:solidFill>
              <a:srgbClr val="000000"/>
            </a:solidFill>
            <a:prstDash val="solid"/>
            <a:headEnd type="none" len="sm" w="sm"/>
            <a:tailEnd type="none" len="sm" w="sm"/>
          </a:ln>
        </p:spPr>
      </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7638336"/>
            <a:ext cx="329724" cy="329724"/>
          </a:xfrm>
          <a:prstGeom prst="rect">
            <a:avLst/>
          </a:prstGeom>
        </p:spPr>
      </p:pic>
      <p:grpSp>
        <p:nvGrpSpPr>
          <p:cNvPr name="Group 13" id="13"/>
          <p:cNvGrpSpPr/>
          <p:nvPr/>
        </p:nvGrpSpPr>
        <p:grpSpPr>
          <a:xfrm rot="0">
            <a:off x="1028700" y="2117440"/>
            <a:ext cx="1447161" cy="4096897"/>
            <a:chOff x="0" y="0"/>
            <a:chExt cx="1929548" cy="5462529"/>
          </a:xfrm>
        </p:grpSpPr>
        <p:pic>
          <p:nvPicPr>
            <p:cNvPr name="Picture 14" id="14"/>
            <p:cNvPicPr>
              <a:picLocks noChangeAspect="true"/>
            </p:cNvPicPr>
            <p:nvPr/>
          </p:nvPicPr>
          <p:blipFill>
            <a:blip r:embed="rId5"/>
            <a:srcRect l="10259" t="0" r="36854" b="0"/>
            <a:stretch>
              <a:fillRect/>
            </a:stretch>
          </p:blipFill>
          <p:spPr>
            <a:xfrm flipH="false" flipV="false">
              <a:off x="0" y="0"/>
              <a:ext cx="1929548" cy="5462529"/>
            </a:xfrm>
            <a:prstGeom prst="rect">
              <a:avLst/>
            </a:prstGeom>
          </p:spPr>
        </p:pic>
      </p:grpSp>
      <p:grpSp>
        <p:nvGrpSpPr>
          <p:cNvPr name="Group 15" id="15"/>
          <p:cNvGrpSpPr/>
          <p:nvPr/>
        </p:nvGrpSpPr>
        <p:grpSpPr>
          <a:xfrm rot="0">
            <a:off x="10068231" y="5731633"/>
            <a:ext cx="2606171" cy="3307737"/>
            <a:chOff x="0" y="0"/>
            <a:chExt cx="3474895" cy="4410317"/>
          </a:xfrm>
        </p:grpSpPr>
        <p:pic>
          <p:nvPicPr>
            <p:cNvPr name="Picture 16" id="16"/>
            <p:cNvPicPr>
              <a:picLocks noChangeAspect="true"/>
            </p:cNvPicPr>
            <p:nvPr/>
          </p:nvPicPr>
          <p:blipFill>
            <a:blip r:embed="rId6"/>
            <a:srcRect l="0" t="7693" r="0" b="7693"/>
            <a:stretch>
              <a:fillRect/>
            </a:stretch>
          </p:blipFill>
          <p:spPr>
            <a:xfrm flipH="false" flipV="false">
              <a:off x="0" y="0"/>
              <a:ext cx="3474895" cy="4410317"/>
            </a:xfrm>
            <a:prstGeom prst="rect">
              <a:avLst/>
            </a:prstGeom>
          </p:spPr>
        </p:pic>
      </p:grpSp>
      <p:grpSp>
        <p:nvGrpSpPr>
          <p:cNvPr name="Group 17" id="17"/>
          <p:cNvGrpSpPr/>
          <p:nvPr/>
        </p:nvGrpSpPr>
        <p:grpSpPr>
          <a:xfrm rot="0">
            <a:off x="13011963" y="5731633"/>
            <a:ext cx="4247337" cy="3307737"/>
            <a:chOff x="0" y="0"/>
            <a:chExt cx="5663116" cy="4410317"/>
          </a:xfrm>
        </p:grpSpPr>
        <p:pic>
          <p:nvPicPr>
            <p:cNvPr name="Picture 18" id="18"/>
            <p:cNvPicPr>
              <a:picLocks noChangeAspect="true"/>
            </p:cNvPicPr>
            <p:nvPr/>
          </p:nvPicPr>
          <p:blipFill>
            <a:blip r:embed="rId7"/>
            <a:srcRect l="7454" t="8816" r="0" b="43135"/>
            <a:stretch>
              <a:fillRect/>
            </a:stretch>
          </p:blipFill>
          <p:spPr>
            <a:xfrm flipH="false" flipV="false">
              <a:off x="0" y="0"/>
              <a:ext cx="5663116" cy="4410317"/>
            </a:xfrm>
            <a:prstGeom prst="rect">
              <a:avLst/>
            </a:prstGeom>
          </p:spPr>
        </p:pic>
      </p:grpSp>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93501" y="796216"/>
            <a:ext cx="765799" cy="765799"/>
          </a:xfrm>
          <a:prstGeom prst="rect">
            <a:avLst/>
          </a:prstGeom>
        </p:spPr>
      </p:pic>
      <p:sp>
        <p:nvSpPr>
          <p:cNvPr name="AutoShape 20" id="20"/>
          <p:cNvSpPr/>
          <p:nvPr/>
        </p:nvSpPr>
        <p:spPr>
          <a:xfrm rot="0">
            <a:off x="14153794" y="1424781"/>
            <a:ext cx="1858085" cy="0"/>
          </a:xfrm>
          <a:prstGeom prst="line">
            <a:avLst/>
          </a:prstGeom>
          <a:ln cap="rnd" w="19050">
            <a:solidFill>
              <a:srgbClr val="000000"/>
            </a:solidFill>
            <a:prstDash val="solid"/>
            <a:headEnd type="none" len="sm" w="sm"/>
            <a:tailEnd type="none" len="sm" w="sm"/>
          </a:ln>
        </p:spPr>
      </p:sp>
      <p:sp>
        <p:nvSpPr>
          <p:cNvPr name="TextBox 21" id="21"/>
          <p:cNvSpPr txBox="true"/>
          <p:nvPr/>
        </p:nvSpPr>
        <p:spPr>
          <a:xfrm rot="0">
            <a:off x="1028700" y="1073944"/>
            <a:ext cx="3432610" cy="330200"/>
          </a:xfrm>
          <a:prstGeom prst="rect">
            <a:avLst/>
          </a:prstGeom>
        </p:spPr>
        <p:txBody>
          <a:bodyPr anchor="t" rtlCol="false" tIns="0" lIns="0" bIns="0" rIns="0">
            <a:spAutoFit/>
          </a:bodyPr>
          <a:lstStyle/>
          <a:p>
            <a:pPr>
              <a:lnSpc>
                <a:spcPts val="2499"/>
              </a:lnSpc>
              <a:spcBef>
                <a:spcPct val="0"/>
              </a:spcBef>
            </a:pPr>
            <a:r>
              <a:rPr lang="en-US" sz="2499">
                <a:solidFill>
                  <a:srgbClr val="000000"/>
                </a:solidFill>
                <a:latin typeface="Garet Bold"/>
              </a:rPr>
              <a:t>SC1015 PROJECT</a:t>
            </a:r>
          </a:p>
        </p:txBody>
      </p:sp>
      <p:sp>
        <p:nvSpPr>
          <p:cNvPr name="TextBox 22" id="22"/>
          <p:cNvSpPr txBox="true"/>
          <p:nvPr/>
        </p:nvSpPr>
        <p:spPr>
          <a:xfrm rot="0">
            <a:off x="10928717" y="2911762"/>
            <a:ext cx="6330583" cy="933450"/>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Garet Bold"/>
              </a:rPr>
              <a:t>TABLE OF</a:t>
            </a:r>
          </a:p>
        </p:txBody>
      </p:sp>
      <p:sp>
        <p:nvSpPr>
          <p:cNvPr name="TextBox 23" id="23"/>
          <p:cNvSpPr txBox="true"/>
          <p:nvPr/>
        </p:nvSpPr>
        <p:spPr>
          <a:xfrm rot="0">
            <a:off x="10928717" y="3997612"/>
            <a:ext cx="6330583" cy="942975"/>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RoxboroughCF Italics"/>
              </a:rPr>
              <a:t>Contents</a:t>
            </a:r>
          </a:p>
        </p:txBody>
      </p:sp>
      <p:sp>
        <p:nvSpPr>
          <p:cNvPr name="TextBox 24" id="24"/>
          <p:cNvSpPr txBox="true"/>
          <p:nvPr/>
        </p:nvSpPr>
        <p:spPr>
          <a:xfrm rot="0">
            <a:off x="3694649" y="3280798"/>
            <a:ext cx="4789179" cy="560705"/>
          </a:xfrm>
          <a:prstGeom prst="rect">
            <a:avLst/>
          </a:prstGeom>
        </p:spPr>
        <p:txBody>
          <a:bodyPr anchor="t" rtlCol="false" tIns="0" lIns="0" bIns="0" rIns="0">
            <a:spAutoFit/>
          </a:bodyPr>
          <a:lstStyle/>
          <a:p>
            <a:pPr>
              <a:lnSpc>
                <a:spcPts val="2199"/>
              </a:lnSpc>
            </a:pPr>
            <a:r>
              <a:rPr lang="en-US" sz="2199" spc="439">
                <a:solidFill>
                  <a:srgbClr val="000000"/>
                </a:solidFill>
                <a:latin typeface="Garet"/>
              </a:rPr>
              <a:t>01. EXPLORATORY DATA</a:t>
            </a:r>
          </a:p>
          <a:p>
            <a:pPr>
              <a:lnSpc>
                <a:spcPts val="2199"/>
              </a:lnSpc>
              <a:spcBef>
                <a:spcPct val="0"/>
              </a:spcBef>
            </a:pPr>
            <a:r>
              <a:rPr lang="en-US" sz="2199" spc="439">
                <a:solidFill>
                  <a:srgbClr val="000000"/>
                </a:solidFill>
                <a:latin typeface="Garet"/>
              </a:rPr>
              <a:t>     ANALYSIS</a:t>
            </a:r>
          </a:p>
        </p:txBody>
      </p:sp>
      <p:sp>
        <p:nvSpPr>
          <p:cNvPr name="TextBox 25" id="25"/>
          <p:cNvSpPr txBox="true"/>
          <p:nvPr/>
        </p:nvSpPr>
        <p:spPr>
          <a:xfrm rot="0">
            <a:off x="3637499" y="4472423"/>
            <a:ext cx="5643132" cy="291465"/>
          </a:xfrm>
          <a:prstGeom prst="rect">
            <a:avLst/>
          </a:prstGeom>
        </p:spPr>
        <p:txBody>
          <a:bodyPr anchor="t" rtlCol="false" tIns="0" lIns="0" bIns="0" rIns="0">
            <a:spAutoFit/>
          </a:bodyPr>
          <a:lstStyle/>
          <a:p>
            <a:pPr>
              <a:lnSpc>
                <a:spcPts val="2100"/>
              </a:lnSpc>
              <a:spcBef>
                <a:spcPct val="0"/>
              </a:spcBef>
            </a:pPr>
            <a:r>
              <a:rPr lang="en-US" sz="2100" spc="420">
                <a:solidFill>
                  <a:srgbClr val="000000"/>
                </a:solidFill>
                <a:latin typeface="Garet"/>
              </a:rPr>
              <a:t>02. K-MEANS CLUSTERING</a:t>
            </a:r>
          </a:p>
        </p:txBody>
      </p:sp>
      <p:sp>
        <p:nvSpPr>
          <p:cNvPr name="TextBox 26" id="26"/>
          <p:cNvSpPr txBox="true"/>
          <p:nvPr/>
        </p:nvSpPr>
        <p:spPr>
          <a:xfrm rot="0">
            <a:off x="3694649" y="5553119"/>
            <a:ext cx="4789179" cy="284480"/>
          </a:xfrm>
          <a:prstGeom prst="rect">
            <a:avLst/>
          </a:prstGeom>
        </p:spPr>
        <p:txBody>
          <a:bodyPr anchor="t" rtlCol="false" tIns="0" lIns="0" bIns="0" rIns="0">
            <a:spAutoFit/>
          </a:bodyPr>
          <a:lstStyle/>
          <a:p>
            <a:pPr>
              <a:lnSpc>
                <a:spcPts val="2199"/>
              </a:lnSpc>
              <a:spcBef>
                <a:spcPct val="0"/>
              </a:spcBef>
            </a:pPr>
            <a:r>
              <a:rPr lang="en-US" sz="2199" spc="439">
                <a:solidFill>
                  <a:srgbClr val="000000"/>
                </a:solidFill>
                <a:latin typeface="Garet"/>
              </a:rPr>
              <a:t>03. XGBOOST</a:t>
            </a:r>
          </a:p>
        </p:txBody>
      </p:sp>
      <p:sp>
        <p:nvSpPr>
          <p:cNvPr name="TextBox 27" id="27"/>
          <p:cNvSpPr txBox="true"/>
          <p:nvPr/>
        </p:nvSpPr>
        <p:spPr>
          <a:xfrm rot="0">
            <a:off x="3694649" y="6619649"/>
            <a:ext cx="4789179" cy="284480"/>
          </a:xfrm>
          <a:prstGeom prst="rect">
            <a:avLst/>
          </a:prstGeom>
        </p:spPr>
        <p:txBody>
          <a:bodyPr anchor="t" rtlCol="false" tIns="0" lIns="0" bIns="0" rIns="0">
            <a:spAutoFit/>
          </a:bodyPr>
          <a:lstStyle/>
          <a:p>
            <a:pPr>
              <a:lnSpc>
                <a:spcPts val="2199"/>
              </a:lnSpc>
              <a:spcBef>
                <a:spcPct val="0"/>
              </a:spcBef>
            </a:pPr>
            <a:r>
              <a:rPr lang="en-US" sz="2199" spc="439">
                <a:solidFill>
                  <a:srgbClr val="000000"/>
                </a:solidFill>
                <a:latin typeface="Garet"/>
              </a:rPr>
              <a:t>04. NEURAL NETWOK</a:t>
            </a:r>
          </a:p>
        </p:txBody>
      </p:sp>
      <p:sp>
        <p:nvSpPr>
          <p:cNvPr name="TextBox 28" id="28"/>
          <p:cNvSpPr txBox="true"/>
          <p:nvPr/>
        </p:nvSpPr>
        <p:spPr>
          <a:xfrm rot="0">
            <a:off x="3694649" y="7684770"/>
            <a:ext cx="4789179" cy="284480"/>
          </a:xfrm>
          <a:prstGeom prst="rect">
            <a:avLst/>
          </a:prstGeom>
        </p:spPr>
        <p:txBody>
          <a:bodyPr anchor="t" rtlCol="false" tIns="0" lIns="0" bIns="0" rIns="0">
            <a:spAutoFit/>
          </a:bodyPr>
          <a:lstStyle/>
          <a:p>
            <a:pPr>
              <a:lnSpc>
                <a:spcPts val="2199"/>
              </a:lnSpc>
              <a:spcBef>
                <a:spcPct val="0"/>
              </a:spcBef>
            </a:pPr>
            <a:r>
              <a:rPr lang="en-US" sz="2199" spc="439">
                <a:solidFill>
                  <a:srgbClr val="000000"/>
                </a:solidFill>
                <a:latin typeface="Garet"/>
              </a:rPr>
              <a:t>05. CONCLUSION</a:t>
            </a:r>
          </a:p>
        </p:txBody>
      </p:sp>
      <p:sp>
        <p:nvSpPr>
          <p:cNvPr name="TextBox 29" id="29"/>
          <p:cNvSpPr txBox="true"/>
          <p:nvPr/>
        </p:nvSpPr>
        <p:spPr>
          <a:xfrm rot="0">
            <a:off x="8460719" y="1064816"/>
            <a:ext cx="1754124"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COVER</a:t>
            </a:r>
          </a:p>
        </p:txBody>
      </p:sp>
      <p:sp>
        <p:nvSpPr>
          <p:cNvPr name="TextBox 30" id="30"/>
          <p:cNvSpPr txBox="true"/>
          <p:nvPr/>
        </p:nvSpPr>
        <p:spPr>
          <a:xfrm rot="0">
            <a:off x="10313556" y="1064816"/>
            <a:ext cx="3452208"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INTRODUCTION</a:t>
            </a:r>
          </a:p>
        </p:txBody>
      </p:sp>
      <p:sp>
        <p:nvSpPr>
          <p:cNvPr name="TextBox 31" id="31"/>
          <p:cNvSpPr txBox="true"/>
          <p:nvPr/>
        </p:nvSpPr>
        <p:spPr>
          <a:xfrm rot="0">
            <a:off x="13864478" y="1064816"/>
            <a:ext cx="2436717"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CONTENTS</a:t>
            </a:r>
          </a:p>
        </p:txBody>
      </p:sp>
      <p:sp>
        <p:nvSpPr>
          <p:cNvPr name="TextBox 32" id="32"/>
          <p:cNvSpPr txBox="true"/>
          <p:nvPr/>
        </p:nvSpPr>
        <p:spPr>
          <a:xfrm rot="0">
            <a:off x="16581100" y="1067991"/>
            <a:ext cx="590600"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000000"/>
                </a:solidFill>
                <a:latin typeface="Garet"/>
              </a:rPr>
              <a:t>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630616" y="356524"/>
            <a:ext cx="7202583" cy="733354"/>
          </a:xfrm>
          <a:prstGeom prst="rect">
            <a:avLst/>
          </a:prstGeom>
        </p:spPr>
      </p:pic>
      <p:graphicFrame>
        <p:nvGraphicFramePr>
          <p:cNvPr name="Table 4" id="4"/>
          <p:cNvGraphicFramePr>
            <a:graphicFrameLocks noGrp="true"/>
          </p:cNvGraphicFramePr>
          <p:nvPr/>
        </p:nvGraphicFramePr>
        <p:xfrm>
          <a:off x="695428" y="1855006"/>
          <a:ext cx="16432259" cy="3684359"/>
        </p:xfrm>
        <a:graphic>
          <a:graphicData uri="http://schemas.openxmlformats.org/drawingml/2006/table">
            <a:tbl>
              <a:tblPr/>
              <a:tblGrid>
                <a:gridCol w="1140196"/>
                <a:gridCol w="955754"/>
                <a:gridCol w="955754"/>
                <a:gridCol w="955754"/>
                <a:gridCol w="955754"/>
                <a:gridCol w="955754"/>
                <a:gridCol w="955754"/>
                <a:gridCol w="955754"/>
                <a:gridCol w="955754"/>
                <a:gridCol w="955754"/>
                <a:gridCol w="955754"/>
                <a:gridCol w="955754"/>
                <a:gridCol w="955754"/>
                <a:gridCol w="955754"/>
                <a:gridCol w="955754"/>
                <a:gridCol w="955754"/>
                <a:gridCol w="955754"/>
              </a:tblGrid>
              <a:tr h="648003">
                <a:tc>
                  <a:txBody>
                    <a:bodyPr anchor="t" rtlCol="false"/>
                    <a:lstStyle/>
                    <a:p>
                      <a:pPr algn="ctr">
                        <a:lnSpc>
                          <a:spcPts val="2205"/>
                        </a:lnSpc>
                        <a:defRPr/>
                      </a:pP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age</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Medu</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Fedu</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travel</a:t>
                      </a:r>
                      <a:endParaRPr lang="en-US" sz="1100"/>
                    </a:p>
                    <a:p>
                      <a:pPr algn="ctr">
                        <a:lnSpc>
                          <a:spcPts val="2205"/>
                        </a:lnSpc>
                      </a:pPr>
                      <a:r>
                        <a:rPr lang="en-US" sz="1575">
                          <a:solidFill>
                            <a:srgbClr val="000000"/>
                          </a:solidFill>
                          <a:latin typeface="Solway Bold"/>
                        </a:rPr>
                        <a:t>time</a:t>
                      </a:r>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study</a:t>
                      </a:r>
                      <a:endParaRPr lang="en-US" sz="1100"/>
                    </a:p>
                    <a:p>
                      <a:pPr algn="ctr">
                        <a:lnSpc>
                          <a:spcPts val="2205"/>
                        </a:lnSpc>
                      </a:pPr>
                      <a:r>
                        <a:rPr lang="en-US" sz="1575">
                          <a:solidFill>
                            <a:srgbClr val="000000"/>
                          </a:solidFill>
                          <a:latin typeface="Solway Bold"/>
                        </a:rPr>
                        <a:t>time</a:t>
                      </a:r>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failures</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famrel</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freetime</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goout</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Dalc</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Walc</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health</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absences</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G1</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G2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G3</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r>
              <a:tr h="379545">
                <a:tc>
                  <a:txBody>
                    <a:bodyPr anchor="t" rtlCol="false"/>
                    <a:lstStyle/>
                    <a:p>
                      <a:pPr algn="ctr">
                        <a:lnSpc>
                          <a:spcPts val="2205"/>
                        </a:lnSpc>
                        <a:defRPr/>
                      </a:pPr>
                      <a:r>
                        <a:rPr lang="en-US" sz="1575">
                          <a:solidFill>
                            <a:srgbClr val="F0E5E3"/>
                          </a:solidFill>
                          <a:latin typeface="Solway Bold"/>
                        </a:rPr>
                        <a:t>count</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mean</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16.744</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2.5146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2.3066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1.5685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1.9306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0.2218</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3.9306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3.1802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3.1849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1.5023</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2.2804</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3.5362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3.6594</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11.3990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11.5701</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11.9060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std</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1.2181</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1.1345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1.0999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0.7486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0.8295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0.5932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0.9557</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1.0510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1.1757</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0.9248</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1.2843</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1.4462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4.6407</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2.7452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2.9136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3.2306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min</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25%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16.00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50%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17.00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75%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18.00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max</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22.00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19.00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19.00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19.00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bl>
          </a:graphicData>
        </a:graphic>
      </p:graphicFrame>
      <p:pic>
        <p:nvPicPr>
          <p:cNvPr name="Picture 5" id="5"/>
          <p:cNvPicPr>
            <a:picLocks noChangeAspect="true"/>
          </p:cNvPicPr>
          <p:nvPr/>
        </p:nvPicPr>
        <p:blipFill>
          <a:blip r:embed="rId6"/>
          <a:srcRect l="0" t="0" r="0" b="0"/>
          <a:stretch>
            <a:fillRect/>
          </a:stretch>
        </p:blipFill>
        <p:spPr>
          <a:xfrm flipH="false" flipV="false" rot="0">
            <a:off x="5783303" y="6391116"/>
            <a:ext cx="4796416" cy="2600054"/>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668023" y="6391116"/>
            <a:ext cx="4796416" cy="2600054"/>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0898023" y="6391116"/>
            <a:ext cx="6486594" cy="2600054"/>
          </a:xfrm>
          <a:prstGeom prst="rect">
            <a:avLst/>
          </a:prstGeom>
        </p:spPr>
      </p:pic>
      <p:sp>
        <p:nvSpPr>
          <p:cNvPr name="TextBox 8" id="8"/>
          <p:cNvSpPr txBox="true"/>
          <p:nvPr/>
        </p:nvSpPr>
        <p:spPr>
          <a:xfrm rot="0">
            <a:off x="1023147" y="391582"/>
            <a:ext cx="7990365" cy="670161"/>
          </a:xfrm>
          <a:prstGeom prst="rect">
            <a:avLst/>
          </a:prstGeom>
        </p:spPr>
        <p:txBody>
          <a:bodyPr anchor="t" rtlCol="false" tIns="0" lIns="0" bIns="0" rIns="0">
            <a:spAutoFit/>
          </a:bodyPr>
          <a:lstStyle/>
          <a:p>
            <a:pPr>
              <a:lnSpc>
                <a:spcPts val="5513"/>
              </a:lnSpc>
            </a:pPr>
            <a:r>
              <a:rPr lang="en-US" sz="3938">
                <a:solidFill>
                  <a:srgbClr val="000000"/>
                </a:solidFill>
                <a:latin typeface="TAN Angleton"/>
              </a:rPr>
              <a:t>Exploratory Data Analysis</a:t>
            </a:r>
          </a:p>
        </p:txBody>
      </p:sp>
      <p:sp>
        <p:nvSpPr>
          <p:cNvPr name="TextBox 9" id="9"/>
          <p:cNvSpPr txBox="true"/>
          <p:nvPr/>
        </p:nvSpPr>
        <p:spPr>
          <a:xfrm rot="0">
            <a:off x="10404034" y="457226"/>
            <a:ext cx="5891273" cy="474800"/>
          </a:xfrm>
          <a:prstGeom prst="rect">
            <a:avLst/>
          </a:prstGeom>
        </p:spPr>
        <p:txBody>
          <a:bodyPr anchor="t" rtlCol="false" tIns="0" lIns="0" bIns="0" rIns="0">
            <a:spAutoFit/>
          </a:bodyPr>
          <a:lstStyle/>
          <a:p>
            <a:pPr>
              <a:lnSpc>
                <a:spcPts val="3859"/>
              </a:lnSpc>
            </a:pPr>
            <a:r>
              <a:rPr lang="en-US" sz="2756">
                <a:solidFill>
                  <a:srgbClr val="000000"/>
                </a:solidFill>
                <a:latin typeface="Solway"/>
              </a:rPr>
              <a:t>Boxplot and Scatterplot</a:t>
            </a:r>
          </a:p>
        </p:txBody>
      </p:sp>
      <p:sp>
        <p:nvSpPr>
          <p:cNvPr name="TextBox 10" id="10"/>
          <p:cNvSpPr txBox="true"/>
          <p:nvPr/>
        </p:nvSpPr>
        <p:spPr>
          <a:xfrm rot="0">
            <a:off x="668023" y="5906313"/>
            <a:ext cx="15980730" cy="409776"/>
          </a:xfrm>
          <a:prstGeom prst="rect">
            <a:avLst/>
          </a:prstGeom>
        </p:spPr>
        <p:txBody>
          <a:bodyPr anchor="t" rtlCol="false" tIns="0" lIns="0" bIns="0" rIns="0">
            <a:spAutoFit/>
          </a:bodyPr>
          <a:lstStyle/>
          <a:p>
            <a:pPr>
              <a:lnSpc>
                <a:spcPts val="3308"/>
              </a:lnSpc>
              <a:spcBef>
                <a:spcPct val="0"/>
              </a:spcBef>
            </a:pPr>
            <a:r>
              <a:rPr lang="en-US" sz="2363">
                <a:solidFill>
                  <a:srgbClr val="000000"/>
                </a:solidFill>
                <a:latin typeface="Solway"/>
              </a:rPr>
              <a:t>We used both Boxplots and Scatterplots to represent the key statistics of the data set: </a:t>
            </a:r>
          </a:p>
        </p:txBody>
      </p:sp>
      <p:sp>
        <p:nvSpPr>
          <p:cNvPr name="TextBox 11" id="11"/>
          <p:cNvSpPr txBox="true"/>
          <p:nvPr/>
        </p:nvSpPr>
        <p:spPr>
          <a:xfrm rot="0">
            <a:off x="758556" y="1342068"/>
            <a:ext cx="17797141" cy="409776"/>
          </a:xfrm>
          <a:prstGeom prst="rect">
            <a:avLst/>
          </a:prstGeom>
        </p:spPr>
        <p:txBody>
          <a:bodyPr anchor="t" rtlCol="false" tIns="0" lIns="0" bIns="0" rIns="0">
            <a:spAutoFit/>
          </a:bodyPr>
          <a:lstStyle/>
          <a:p>
            <a:pPr algn="just">
              <a:lnSpc>
                <a:spcPts val="3308"/>
              </a:lnSpc>
              <a:spcBef>
                <a:spcPct val="0"/>
              </a:spcBef>
            </a:pPr>
            <a:r>
              <a:rPr lang="en-US" sz="2363">
                <a:solidFill>
                  <a:srgbClr val="000000"/>
                </a:solidFill>
                <a:latin typeface="Solway"/>
              </a:rPr>
              <a:t>Shortlisted Data from 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682895"/>
            <a:ext cx="9818816" cy="4934141"/>
          </a:xfrm>
          <a:prstGeom prst="rect">
            <a:avLst/>
          </a:prstGeom>
        </p:spPr>
      </p:pic>
      <p:sp>
        <p:nvSpPr>
          <p:cNvPr name="TextBox 4" id="4"/>
          <p:cNvSpPr txBox="true"/>
          <p:nvPr/>
        </p:nvSpPr>
        <p:spPr>
          <a:xfrm rot="0">
            <a:off x="1028700" y="387702"/>
            <a:ext cx="8904669" cy="724391"/>
          </a:xfrm>
          <a:prstGeom prst="rect">
            <a:avLst/>
          </a:prstGeom>
        </p:spPr>
        <p:txBody>
          <a:bodyPr anchor="t" rtlCol="false" tIns="0" lIns="0" bIns="0" rIns="0">
            <a:spAutoFit/>
          </a:bodyPr>
          <a:lstStyle/>
          <a:p>
            <a:pPr>
              <a:lnSpc>
                <a:spcPts val="5867"/>
              </a:lnSpc>
            </a:pPr>
            <a:r>
              <a:rPr lang="en-US" sz="4190">
                <a:solidFill>
                  <a:srgbClr val="000000"/>
                </a:solidFill>
                <a:latin typeface="TAN Angleton"/>
              </a:rPr>
              <a:t>Exploratory Data Analysis</a:t>
            </a:r>
          </a:p>
        </p:txBody>
      </p:sp>
      <p:grpSp>
        <p:nvGrpSpPr>
          <p:cNvPr name="Group 5" id="5"/>
          <p:cNvGrpSpPr/>
          <p:nvPr/>
        </p:nvGrpSpPr>
        <p:grpSpPr>
          <a:xfrm rot="0">
            <a:off x="10352656" y="445945"/>
            <a:ext cx="6812437" cy="693630"/>
            <a:chOff x="0" y="0"/>
            <a:chExt cx="9083249" cy="924840"/>
          </a:xfrm>
        </p:grpSpPr>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9083249" cy="924840"/>
            </a:xfrm>
            <a:prstGeom prst="rect">
              <a:avLst/>
            </a:prstGeom>
          </p:spPr>
        </p:pic>
        <p:sp>
          <p:nvSpPr>
            <p:cNvPr name="TextBox 7" id="7"/>
            <p:cNvSpPr txBox="true"/>
            <p:nvPr/>
          </p:nvSpPr>
          <p:spPr>
            <a:xfrm rot="0">
              <a:off x="920102" y="128296"/>
              <a:ext cx="7243044" cy="583853"/>
            </a:xfrm>
            <a:prstGeom prst="rect">
              <a:avLst/>
            </a:prstGeom>
          </p:spPr>
          <p:txBody>
            <a:bodyPr anchor="t" rtlCol="false" tIns="0" lIns="0" bIns="0" rIns="0">
              <a:spAutoFit/>
            </a:bodyPr>
            <a:lstStyle/>
            <a:p>
              <a:pPr>
                <a:lnSpc>
                  <a:spcPts val="3650"/>
                </a:lnSpc>
              </a:pPr>
              <a:r>
                <a:rPr lang="en-US" sz="2607">
                  <a:solidFill>
                    <a:srgbClr val="000000"/>
                  </a:solidFill>
                  <a:latin typeface="Solway"/>
                </a:rPr>
                <a:t>Multi-Variate</a:t>
              </a:r>
            </a:p>
          </p:txBody>
        </p:sp>
      </p:grpSp>
      <p:graphicFrame>
        <p:nvGraphicFramePr>
          <p:cNvPr name="Table 8" id="8"/>
          <p:cNvGraphicFramePr>
            <a:graphicFrameLocks noGrp="true"/>
          </p:cNvGraphicFramePr>
          <p:nvPr/>
        </p:nvGraphicFramePr>
        <p:xfrm>
          <a:off x="12285470" y="2841615"/>
          <a:ext cx="4973830" cy="2195357"/>
        </p:xfrm>
        <a:graphic>
          <a:graphicData uri="http://schemas.openxmlformats.org/drawingml/2006/table">
            <a:tbl>
              <a:tblPr/>
              <a:tblGrid>
                <a:gridCol w="1373572"/>
                <a:gridCol w="3600258"/>
              </a:tblGrid>
              <a:tr h="731786">
                <a:tc gridSpan="2">
                  <a:txBody>
                    <a:bodyPr anchor="t" rtlCol="false"/>
                    <a:lstStyle/>
                    <a:p>
                      <a:pPr algn="ctr">
                        <a:lnSpc>
                          <a:spcPts val="1114"/>
                        </a:lnSpc>
                        <a:defRPr/>
                      </a:pPr>
                      <a:r>
                        <a:rPr lang="en-US" sz="2228">
                          <a:solidFill>
                            <a:srgbClr val="000000"/>
                          </a:solidFill>
                          <a:latin typeface="Solway Bold"/>
                        </a:rPr>
                        <a:t>Train Dataset</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AFD4CB"/>
                    </a:solidFill>
                  </a:tcPr>
                </a:tc>
                <a:tc hMerge="true">
                  <a:txBody>
                    <a:bodyPr anchor="t" rtlCol="false"/>
                    <a:lstStyle/>
                    <a:p>
                      <a:pPr algn="ctr">
                        <a:lnSpc>
                          <a:spcPts val="1114"/>
                        </a:lnSpc>
                        <a:defRPr/>
                      </a:pPr>
                      <a:r>
                        <a:rPr lang="en-US" sz="2228">
                          <a:solidFill>
                            <a:srgbClr val="000000"/>
                          </a:solidFill>
                          <a:latin typeface="Solway Bold"/>
                        </a:rPr>
                        <a:t>Train Dataset</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AFD4CB"/>
                    </a:solidFill>
                  </a:tcPr>
                </a:tc>
              </a:tr>
              <a:tr h="731786">
                <a:tc>
                  <a:txBody>
                    <a:bodyPr anchor="t" rtlCol="false"/>
                    <a:lstStyle/>
                    <a:p>
                      <a:pPr algn="ctr">
                        <a:lnSpc>
                          <a:spcPts val="3120"/>
                        </a:lnSpc>
                        <a:defRPr/>
                      </a:pPr>
                      <a:r>
                        <a:rPr lang="en-US" sz="2228">
                          <a:solidFill>
                            <a:srgbClr val="000000"/>
                          </a:solidFill>
                          <a:latin typeface="Solway Bold"/>
                        </a:rPr>
                        <a:t>R^2</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E9E9F1"/>
                    </a:solidFill>
                  </a:tcPr>
                </a:tc>
                <a:tc>
                  <a:txBody>
                    <a:bodyPr anchor="t" rtlCol="false"/>
                    <a:lstStyle/>
                    <a:p>
                      <a:pPr algn="ctr">
                        <a:lnSpc>
                          <a:spcPts val="3120"/>
                        </a:lnSpc>
                        <a:defRPr/>
                      </a:pPr>
                      <a:r>
                        <a:rPr lang="en-US" sz="2228">
                          <a:solidFill>
                            <a:srgbClr val="000000"/>
                          </a:solidFill>
                          <a:latin typeface="Solway"/>
                        </a:rPr>
                        <a:t>0.8766396852939977</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tcPr>
                </a:tc>
              </a:tr>
              <a:tr h="731786">
                <a:tc>
                  <a:txBody>
                    <a:bodyPr anchor="t" rtlCol="false"/>
                    <a:lstStyle/>
                    <a:p>
                      <a:pPr algn="ctr">
                        <a:lnSpc>
                          <a:spcPts val="3120"/>
                        </a:lnSpc>
                        <a:defRPr/>
                      </a:pPr>
                      <a:r>
                        <a:rPr lang="en-US" sz="2228">
                          <a:solidFill>
                            <a:srgbClr val="000000"/>
                          </a:solidFill>
                          <a:latin typeface="Solway Bold"/>
                        </a:rPr>
                        <a:t>MSE</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E9E9F1"/>
                    </a:solidFill>
                  </a:tcPr>
                </a:tc>
                <a:tc>
                  <a:txBody>
                    <a:bodyPr anchor="t" rtlCol="false"/>
                    <a:lstStyle/>
                    <a:p>
                      <a:pPr algn="ctr">
                        <a:lnSpc>
                          <a:spcPts val="3120"/>
                        </a:lnSpc>
                        <a:defRPr/>
                      </a:pPr>
                      <a:r>
                        <a:rPr lang="en-US" sz="2228">
                          <a:solidFill>
                            <a:srgbClr val="000000"/>
                          </a:solidFill>
                          <a:latin typeface="Solway"/>
                        </a:rPr>
                        <a:t>1.2126869000306661</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028700" y="1407368"/>
            <a:ext cx="16230600" cy="920697"/>
          </a:xfrm>
          <a:prstGeom prst="rect">
            <a:avLst/>
          </a:prstGeom>
        </p:spPr>
        <p:txBody>
          <a:bodyPr anchor="t" rtlCol="false" tIns="0" lIns="0" bIns="0" rIns="0">
            <a:spAutoFit/>
          </a:bodyPr>
          <a:lstStyle/>
          <a:p>
            <a:pPr algn="just">
              <a:lnSpc>
                <a:spcPts val="3681"/>
              </a:lnSpc>
              <a:spcBef>
                <a:spcPct val="0"/>
              </a:spcBef>
            </a:pPr>
            <a:r>
              <a:rPr lang="en-US" sz="2629">
                <a:solidFill>
                  <a:srgbClr val="000000"/>
                </a:solidFill>
                <a:latin typeface="Solway"/>
              </a:rPr>
              <a:t>Using Linear Regression on our Numeric variables to find out how well does the NUMERIC data perform in predicting G3.</a:t>
            </a:r>
          </a:p>
        </p:txBody>
      </p:sp>
      <p:sp>
        <p:nvSpPr>
          <p:cNvPr name="TextBox 10" id="10"/>
          <p:cNvSpPr txBox="true"/>
          <p:nvPr/>
        </p:nvSpPr>
        <p:spPr>
          <a:xfrm rot="0">
            <a:off x="1148805" y="7914714"/>
            <a:ext cx="12831226" cy="1126324"/>
          </a:xfrm>
          <a:prstGeom prst="rect">
            <a:avLst/>
          </a:prstGeom>
        </p:spPr>
        <p:txBody>
          <a:bodyPr anchor="t" rtlCol="false" tIns="0" lIns="0" bIns="0" rIns="0">
            <a:spAutoFit/>
          </a:bodyPr>
          <a:lstStyle/>
          <a:p>
            <a:pPr marL="562970" indent="-281485" lvl="1">
              <a:lnSpc>
                <a:spcPts val="3650"/>
              </a:lnSpc>
              <a:buFont typeface="Arial"/>
              <a:buChar char="•"/>
            </a:pPr>
            <a:r>
              <a:rPr lang="en-US" sz="2607">
                <a:solidFill>
                  <a:srgbClr val="000000"/>
                </a:solidFill>
                <a:latin typeface="Solway"/>
              </a:rPr>
              <a:t>Strong positive correlation with G3</a:t>
            </a:r>
          </a:p>
          <a:p>
            <a:pPr algn="just">
              <a:lnSpc>
                <a:spcPts val="1694"/>
              </a:lnSpc>
            </a:pPr>
          </a:p>
          <a:p>
            <a:pPr algn="just" marL="562970" indent="-281485" lvl="1">
              <a:lnSpc>
                <a:spcPts val="3650"/>
              </a:lnSpc>
              <a:buFont typeface="Arial"/>
              <a:buChar char="•"/>
            </a:pPr>
            <a:r>
              <a:rPr lang="en-US" sz="2607">
                <a:solidFill>
                  <a:srgbClr val="000000"/>
                </a:solidFill>
                <a:latin typeface="Solway"/>
              </a:rPr>
              <a:t>Mean Squared Error is quite high of 1.21(train) and 2.58(test)</a:t>
            </a:r>
          </a:p>
        </p:txBody>
      </p:sp>
      <p:graphicFrame>
        <p:nvGraphicFramePr>
          <p:cNvPr name="Table 11" id="11"/>
          <p:cNvGraphicFramePr>
            <a:graphicFrameLocks noGrp="true"/>
          </p:cNvGraphicFramePr>
          <p:nvPr/>
        </p:nvGraphicFramePr>
        <p:xfrm>
          <a:off x="12285470" y="5276511"/>
          <a:ext cx="4973830" cy="2165337"/>
        </p:xfrm>
        <a:graphic>
          <a:graphicData uri="http://schemas.openxmlformats.org/drawingml/2006/table">
            <a:tbl>
              <a:tblPr/>
              <a:tblGrid>
                <a:gridCol w="1373572"/>
                <a:gridCol w="3600258"/>
              </a:tblGrid>
              <a:tr h="721779">
                <a:tc gridSpan="2">
                  <a:txBody>
                    <a:bodyPr anchor="t" rtlCol="false"/>
                    <a:lstStyle/>
                    <a:p>
                      <a:pPr algn="ctr">
                        <a:lnSpc>
                          <a:spcPts val="1114"/>
                        </a:lnSpc>
                        <a:defRPr/>
                      </a:pPr>
                      <a:r>
                        <a:rPr lang="en-US" sz="2228">
                          <a:solidFill>
                            <a:srgbClr val="000000"/>
                          </a:solidFill>
                          <a:latin typeface="Solway Bold"/>
                        </a:rPr>
                        <a:t>Test Dataset</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F0E5E3"/>
                    </a:solidFill>
                  </a:tcPr>
                </a:tc>
                <a:tc hMerge="true">
                  <a:txBody>
                    <a:bodyPr anchor="t" rtlCol="false"/>
                    <a:lstStyle/>
                    <a:p>
                      <a:pPr algn="ctr">
                        <a:lnSpc>
                          <a:spcPts val="1114"/>
                        </a:lnSpc>
                        <a:defRPr/>
                      </a:pPr>
                      <a:r>
                        <a:rPr lang="en-US" sz="2228">
                          <a:solidFill>
                            <a:srgbClr val="000000"/>
                          </a:solidFill>
                          <a:latin typeface="Solway Bold"/>
                        </a:rPr>
                        <a:t>Test Dataset</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F0E5E3"/>
                    </a:solidFill>
                  </a:tcPr>
                </a:tc>
              </a:tr>
              <a:tr h="721779">
                <a:tc>
                  <a:txBody>
                    <a:bodyPr anchor="t" rtlCol="false"/>
                    <a:lstStyle/>
                    <a:p>
                      <a:pPr algn="ctr">
                        <a:lnSpc>
                          <a:spcPts val="3120"/>
                        </a:lnSpc>
                        <a:defRPr/>
                      </a:pPr>
                      <a:r>
                        <a:rPr lang="en-US" sz="2228">
                          <a:solidFill>
                            <a:srgbClr val="000000"/>
                          </a:solidFill>
                          <a:latin typeface="Solway Bold"/>
                        </a:rPr>
                        <a:t>R^2</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E9E9F1"/>
                    </a:solidFill>
                  </a:tcPr>
                </a:tc>
                <a:tc>
                  <a:txBody>
                    <a:bodyPr anchor="t" rtlCol="false"/>
                    <a:lstStyle/>
                    <a:p>
                      <a:pPr algn="ctr">
                        <a:lnSpc>
                          <a:spcPts val="3120"/>
                        </a:lnSpc>
                        <a:defRPr/>
                      </a:pPr>
                      <a:r>
                        <a:rPr lang="en-US" sz="2228">
                          <a:solidFill>
                            <a:srgbClr val="000000"/>
                          </a:solidFill>
                          <a:latin typeface="Solway"/>
                        </a:rPr>
                        <a:t>0.7871700007140835</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tcPr>
                </a:tc>
              </a:tr>
              <a:tr h="721779">
                <a:tc>
                  <a:txBody>
                    <a:bodyPr anchor="t" rtlCol="false"/>
                    <a:lstStyle/>
                    <a:p>
                      <a:pPr algn="ctr">
                        <a:lnSpc>
                          <a:spcPts val="3120"/>
                        </a:lnSpc>
                        <a:defRPr/>
                      </a:pPr>
                      <a:r>
                        <a:rPr lang="en-US" sz="2228">
                          <a:solidFill>
                            <a:srgbClr val="000000"/>
                          </a:solidFill>
                          <a:latin typeface="Solway Bold"/>
                        </a:rPr>
                        <a:t>MSE</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solidFill>
                      <a:srgbClr val="E9E9F1"/>
                    </a:solidFill>
                  </a:tcPr>
                </a:tc>
                <a:tc>
                  <a:txBody>
                    <a:bodyPr anchor="t" rtlCol="false"/>
                    <a:lstStyle/>
                    <a:p>
                      <a:pPr algn="ctr">
                        <a:lnSpc>
                          <a:spcPts val="3120"/>
                        </a:lnSpc>
                        <a:defRPr/>
                      </a:pPr>
                      <a:r>
                        <a:rPr lang="en-US" sz="2228">
                          <a:solidFill>
                            <a:srgbClr val="000000"/>
                          </a:solidFill>
                          <a:latin typeface="Solway"/>
                        </a:rPr>
                        <a:t>2.5819645711104577</a:t>
                      </a:r>
                      <a:endParaRPr lang="en-US" sz="1100"/>
                    </a:p>
                  </a:txBody>
                  <a:tcPr marL="0" marR="0" marT="0" marB="0" anchor="ctr">
                    <a:lnL cmpd="sng" algn="ctr" cap="flat" w="32933">
                      <a:solidFill>
                        <a:srgbClr val="000000"/>
                      </a:solidFill>
                      <a:prstDash val="solid"/>
                      <a:round/>
                      <a:headEnd type="none" w="med" len="med"/>
                      <a:tailEnd type="none" w="med" len="med"/>
                    </a:lnL>
                    <a:lnR cmpd="sng" algn="ctr" cap="flat" w="32933">
                      <a:solidFill>
                        <a:srgbClr val="000000"/>
                      </a:solidFill>
                      <a:prstDash val="solid"/>
                      <a:round/>
                      <a:headEnd type="none" w="med" len="med"/>
                      <a:tailEnd type="none" w="med" len="med"/>
                    </a:lnR>
                    <a:lnT cmpd="sng" algn="ctr" cap="flat" w="32933">
                      <a:solidFill>
                        <a:srgbClr val="000000"/>
                      </a:solidFill>
                      <a:prstDash val="solid"/>
                      <a:round/>
                      <a:headEnd type="none" w="med" len="med"/>
                      <a:tailEnd type="none" w="med" len="med"/>
                    </a:lnT>
                    <a:lnB cmpd="sng" algn="ctr" cap="flat" w="32933">
                      <a:solidFill>
                        <a:srgbClr val="000000"/>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TextBox 3" id="3"/>
          <p:cNvSpPr txBox="true"/>
          <p:nvPr/>
        </p:nvSpPr>
        <p:spPr>
          <a:xfrm rot="0">
            <a:off x="1068458" y="5233388"/>
            <a:ext cx="2449024" cy="700739"/>
          </a:xfrm>
          <a:prstGeom prst="rect">
            <a:avLst/>
          </a:prstGeom>
        </p:spPr>
        <p:txBody>
          <a:bodyPr anchor="t" rtlCol="false" tIns="0" lIns="0" bIns="0" rIns="0">
            <a:spAutoFit/>
          </a:bodyPr>
          <a:lstStyle/>
          <a:p>
            <a:pPr algn="ctr">
              <a:lnSpc>
                <a:spcPts val="4715"/>
              </a:lnSpc>
            </a:pPr>
            <a:r>
              <a:rPr lang="en-US" sz="3368">
                <a:solidFill>
                  <a:srgbClr val="000000"/>
                </a:solidFill>
                <a:latin typeface="Lazord Sans Serif Bold"/>
              </a:rPr>
              <a:t>Absences:</a:t>
            </a:r>
          </a:p>
        </p:txBody>
      </p:sp>
      <p:sp>
        <p:nvSpPr>
          <p:cNvPr name="TextBox 4" id="4"/>
          <p:cNvSpPr txBox="true"/>
          <p:nvPr/>
        </p:nvSpPr>
        <p:spPr>
          <a:xfrm rot="0">
            <a:off x="1028700" y="2453018"/>
            <a:ext cx="1424883" cy="579652"/>
          </a:xfrm>
          <a:prstGeom prst="rect">
            <a:avLst/>
          </a:prstGeom>
        </p:spPr>
        <p:txBody>
          <a:bodyPr anchor="t" rtlCol="false" tIns="0" lIns="0" bIns="0" rIns="0">
            <a:spAutoFit/>
          </a:bodyPr>
          <a:lstStyle/>
          <a:p>
            <a:pPr algn="ctr">
              <a:lnSpc>
                <a:spcPts val="4740"/>
              </a:lnSpc>
            </a:pPr>
            <a:r>
              <a:rPr lang="en-US" sz="3386">
                <a:solidFill>
                  <a:srgbClr val="000000"/>
                </a:solidFill>
                <a:latin typeface="Solway Bold"/>
              </a:rPr>
              <a:t>Age:</a:t>
            </a:r>
          </a:p>
        </p:txBody>
      </p:sp>
      <p:sp>
        <p:nvSpPr>
          <p:cNvPr name="TextBox 5" id="5"/>
          <p:cNvSpPr txBox="true"/>
          <p:nvPr/>
        </p:nvSpPr>
        <p:spPr>
          <a:xfrm rot="0">
            <a:off x="1028700" y="1390054"/>
            <a:ext cx="16230600" cy="920090"/>
          </a:xfrm>
          <a:prstGeom prst="rect">
            <a:avLst/>
          </a:prstGeom>
        </p:spPr>
        <p:txBody>
          <a:bodyPr anchor="t" rtlCol="false" tIns="0" lIns="0" bIns="0" rIns="0">
            <a:spAutoFit/>
          </a:bodyPr>
          <a:lstStyle/>
          <a:p>
            <a:pPr algn="just">
              <a:lnSpc>
                <a:spcPts val="3678"/>
              </a:lnSpc>
              <a:spcBef>
                <a:spcPct val="0"/>
              </a:spcBef>
            </a:pPr>
            <a:r>
              <a:rPr lang="en-US" sz="2627">
                <a:solidFill>
                  <a:srgbClr val="000000"/>
                </a:solidFill>
                <a:latin typeface="Solway"/>
              </a:rPr>
              <a:t>Using the variables as Single-Variate with G3 in the Linear Regression model, we can find out which of the variables are better in predicting G3.</a:t>
            </a:r>
          </a:p>
        </p:txBody>
      </p:sp>
      <p:sp>
        <p:nvSpPr>
          <p:cNvPr name="TextBox 6" id="6"/>
          <p:cNvSpPr txBox="true"/>
          <p:nvPr/>
        </p:nvSpPr>
        <p:spPr>
          <a:xfrm rot="0">
            <a:off x="9570443" y="2319668"/>
            <a:ext cx="948596" cy="723502"/>
          </a:xfrm>
          <a:prstGeom prst="rect">
            <a:avLst/>
          </a:prstGeom>
        </p:spPr>
        <p:txBody>
          <a:bodyPr anchor="t" rtlCol="false" tIns="0" lIns="0" bIns="0" rIns="0">
            <a:spAutoFit/>
          </a:bodyPr>
          <a:lstStyle/>
          <a:p>
            <a:pPr algn="ctr">
              <a:lnSpc>
                <a:spcPts val="4837"/>
              </a:lnSpc>
            </a:pPr>
            <a:r>
              <a:rPr lang="en-US" sz="3455">
                <a:solidFill>
                  <a:srgbClr val="000000"/>
                </a:solidFill>
                <a:latin typeface="Lazord Sans Serif Bold"/>
              </a:rPr>
              <a:t>G1:</a:t>
            </a:r>
          </a:p>
        </p:txBody>
      </p:sp>
      <p:sp>
        <p:nvSpPr>
          <p:cNvPr name="TextBox 7" id="7"/>
          <p:cNvSpPr txBox="true"/>
          <p:nvPr/>
        </p:nvSpPr>
        <p:spPr>
          <a:xfrm rot="0">
            <a:off x="9570443" y="5215155"/>
            <a:ext cx="867524" cy="723502"/>
          </a:xfrm>
          <a:prstGeom prst="rect">
            <a:avLst/>
          </a:prstGeom>
        </p:spPr>
        <p:txBody>
          <a:bodyPr anchor="t" rtlCol="false" tIns="0" lIns="0" bIns="0" rIns="0">
            <a:spAutoFit/>
          </a:bodyPr>
          <a:lstStyle/>
          <a:p>
            <a:pPr algn="ctr">
              <a:lnSpc>
                <a:spcPts val="4837"/>
              </a:lnSpc>
            </a:pPr>
            <a:r>
              <a:rPr lang="en-US" sz="3455">
                <a:solidFill>
                  <a:srgbClr val="000000"/>
                </a:solidFill>
                <a:latin typeface="Lazord Sans Serif Bold"/>
              </a:rPr>
              <a:t>G2:</a:t>
            </a:r>
          </a:p>
        </p:txBody>
      </p:sp>
      <p:sp>
        <p:nvSpPr>
          <p:cNvPr name="TextBox 8" id="8"/>
          <p:cNvSpPr txBox="true"/>
          <p:nvPr/>
        </p:nvSpPr>
        <p:spPr>
          <a:xfrm rot="0">
            <a:off x="1028700" y="452061"/>
            <a:ext cx="8741498" cy="712688"/>
          </a:xfrm>
          <a:prstGeom prst="rect">
            <a:avLst/>
          </a:prstGeom>
        </p:spPr>
        <p:txBody>
          <a:bodyPr anchor="t" rtlCol="false" tIns="0" lIns="0" bIns="0" rIns="0">
            <a:spAutoFit/>
          </a:bodyPr>
          <a:lstStyle/>
          <a:p>
            <a:pPr>
              <a:lnSpc>
                <a:spcPts val="5759"/>
              </a:lnSpc>
            </a:pPr>
            <a:r>
              <a:rPr lang="en-US" sz="4113">
                <a:solidFill>
                  <a:srgbClr val="000000"/>
                </a:solidFill>
                <a:latin typeface="TAN Angleton"/>
              </a:rPr>
              <a:t>Exploratory Data Analysis</a:t>
            </a:r>
          </a:p>
        </p:txBody>
      </p:sp>
      <p:grpSp>
        <p:nvGrpSpPr>
          <p:cNvPr name="Group 9" id="9"/>
          <p:cNvGrpSpPr/>
          <p:nvPr/>
        </p:nvGrpSpPr>
        <p:grpSpPr>
          <a:xfrm rot="0">
            <a:off x="10571696" y="537786"/>
            <a:ext cx="6687604" cy="680920"/>
            <a:chOff x="0" y="0"/>
            <a:chExt cx="8916805" cy="907893"/>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8916805" cy="907893"/>
            </a:xfrm>
            <a:prstGeom prst="rect">
              <a:avLst/>
            </a:prstGeom>
          </p:spPr>
        </p:pic>
        <p:sp>
          <p:nvSpPr>
            <p:cNvPr name="TextBox 11" id="11"/>
            <p:cNvSpPr txBox="true"/>
            <p:nvPr/>
          </p:nvSpPr>
          <p:spPr>
            <a:xfrm rot="0">
              <a:off x="903242" y="134423"/>
              <a:ext cx="7110321" cy="564676"/>
            </a:xfrm>
            <a:prstGeom prst="rect">
              <a:avLst/>
            </a:prstGeom>
          </p:spPr>
          <p:txBody>
            <a:bodyPr anchor="t" rtlCol="false" tIns="0" lIns="0" bIns="0" rIns="0">
              <a:spAutoFit/>
            </a:bodyPr>
            <a:lstStyle/>
            <a:p>
              <a:pPr>
                <a:lnSpc>
                  <a:spcPts val="3583"/>
                </a:lnSpc>
              </a:pPr>
              <a:r>
                <a:rPr lang="en-US" sz="2559">
                  <a:solidFill>
                    <a:srgbClr val="000000"/>
                  </a:solidFill>
                  <a:latin typeface="Solway"/>
                </a:rPr>
                <a:t>Single-Variate</a:t>
              </a:r>
            </a:p>
          </p:txBody>
        </p:sp>
      </p:grpSp>
      <p:sp>
        <p:nvSpPr>
          <p:cNvPr name="TextBox 12" id="12"/>
          <p:cNvSpPr txBox="true"/>
          <p:nvPr/>
        </p:nvSpPr>
        <p:spPr>
          <a:xfrm rot="0">
            <a:off x="1068458" y="8110397"/>
            <a:ext cx="16190842" cy="933254"/>
          </a:xfrm>
          <a:prstGeom prst="rect">
            <a:avLst/>
          </a:prstGeom>
        </p:spPr>
        <p:txBody>
          <a:bodyPr anchor="t" rtlCol="false" tIns="0" lIns="0" bIns="0" rIns="0">
            <a:spAutoFit/>
          </a:bodyPr>
          <a:lstStyle/>
          <a:p>
            <a:pPr algn="just">
              <a:lnSpc>
                <a:spcPts val="3745"/>
              </a:lnSpc>
              <a:spcBef>
                <a:spcPct val="0"/>
              </a:spcBef>
            </a:pPr>
            <a:r>
              <a:rPr lang="en-US" sz="2675">
                <a:solidFill>
                  <a:srgbClr val="000000"/>
                </a:solidFill>
                <a:latin typeface="Solway"/>
              </a:rPr>
              <a:t>By looking at the R^2 and MSE of each variable, G2 would be the best variable, followed by G1, absences and age in that order.</a:t>
            </a:r>
          </a:p>
        </p:txBody>
      </p:sp>
      <p:graphicFrame>
        <p:nvGraphicFramePr>
          <p:cNvPr name="Table 13" id="13"/>
          <p:cNvGraphicFramePr>
            <a:graphicFrameLocks noGrp="true"/>
          </p:cNvGraphicFramePr>
          <p:nvPr/>
        </p:nvGraphicFramePr>
        <p:xfrm>
          <a:off x="1068458" y="3133003"/>
          <a:ext cx="3572551" cy="1927703"/>
        </p:xfrm>
        <a:graphic>
          <a:graphicData uri="http://schemas.openxmlformats.org/drawingml/2006/table">
            <a:tbl>
              <a:tblPr/>
              <a:tblGrid>
                <a:gridCol w="865137"/>
                <a:gridCol w="2707414"/>
              </a:tblGrid>
              <a:tr h="642568">
                <a:tc gridSpan="2">
                  <a:txBody>
                    <a:bodyPr anchor="t" rtlCol="false"/>
                    <a:lstStyle/>
                    <a:p>
                      <a:pPr algn="ctr">
                        <a:lnSpc>
                          <a:spcPts val="858"/>
                        </a:lnSpc>
                        <a:defRPr/>
                      </a:pPr>
                      <a:r>
                        <a:rPr lang="en-US" sz="1717">
                          <a:solidFill>
                            <a:srgbClr val="000000"/>
                          </a:solidFill>
                          <a:latin typeface="Solway Bold"/>
                        </a:rPr>
                        <a:t>Train Dataset</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AFD4CB"/>
                    </a:solidFill>
                  </a:tcPr>
                </a:tc>
                <a:tc hMerge="true">
                  <a:txBody>
                    <a:bodyPr anchor="t" rtlCol="false"/>
                    <a:lstStyle/>
                    <a:p>
                      <a:pPr algn="ctr">
                        <a:lnSpc>
                          <a:spcPts val="858"/>
                        </a:lnSpc>
                        <a:defRPr/>
                      </a:pPr>
                      <a:r>
                        <a:rPr lang="en-US" sz="1717">
                          <a:solidFill>
                            <a:srgbClr val="000000"/>
                          </a:solidFill>
                          <a:latin typeface="Solway Bold"/>
                        </a:rPr>
                        <a:t>Train Dataset</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AFD4CB"/>
                    </a:solidFill>
                  </a:tcPr>
                </a:tc>
              </a:tr>
              <a:tr h="642568">
                <a:tc>
                  <a:txBody>
                    <a:bodyPr anchor="t" rtlCol="false"/>
                    <a:lstStyle/>
                    <a:p>
                      <a:pPr algn="ctr">
                        <a:lnSpc>
                          <a:spcPts val="2405"/>
                        </a:lnSpc>
                        <a:defRPr/>
                      </a:pPr>
                      <a:r>
                        <a:rPr lang="en-US" sz="1717">
                          <a:solidFill>
                            <a:srgbClr val="000000"/>
                          </a:solidFill>
                          <a:latin typeface="Solway Bold"/>
                        </a:rPr>
                        <a:t>R^2</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E9E9F1"/>
                    </a:solidFill>
                  </a:tcPr>
                </a:tc>
                <a:tc>
                  <a:txBody>
                    <a:bodyPr anchor="t" rtlCol="false"/>
                    <a:lstStyle/>
                    <a:p>
                      <a:pPr algn="ctr">
                        <a:lnSpc>
                          <a:spcPts val="2405"/>
                        </a:lnSpc>
                        <a:defRPr/>
                      </a:pPr>
                      <a:r>
                        <a:rPr lang="en-US" sz="1717">
                          <a:solidFill>
                            <a:srgbClr val="000000"/>
                          </a:solidFill>
                          <a:latin typeface="Solway"/>
                        </a:rPr>
                        <a:t>0.01224741113392136</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tcPr>
                </a:tc>
              </a:tr>
              <a:tr h="642568">
                <a:tc>
                  <a:txBody>
                    <a:bodyPr anchor="t" rtlCol="false"/>
                    <a:lstStyle/>
                    <a:p>
                      <a:pPr algn="ctr">
                        <a:lnSpc>
                          <a:spcPts val="2405"/>
                        </a:lnSpc>
                        <a:defRPr/>
                      </a:pPr>
                      <a:r>
                        <a:rPr lang="en-US" sz="1717">
                          <a:solidFill>
                            <a:srgbClr val="000000"/>
                          </a:solidFill>
                          <a:latin typeface="Solway Bold"/>
                        </a:rPr>
                        <a:t>MSE</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E9E9F1"/>
                    </a:solidFill>
                  </a:tcPr>
                </a:tc>
                <a:tc>
                  <a:txBody>
                    <a:bodyPr anchor="t" rtlCol="false"/>
                    <a:lstStyle/>
                    <a:p>
                      <a:pPr algn="ctr">
                        <a:lnSpc>
                          <a:spcPts val="2405"/>
                        </a:lnSpc>
                        <a:defRPr/>
                      </a:pPr>
                      <a:r>
                        <a:rPr lang="en-US" sz="1717">
                          <a:solidFill>
                            <a:srgbClr val="000000"/>
                          </a:solidFill>
                          <a:latin typeface="Solway"/>
                        </a:rPr>
                        <a:t>10.573347061569088</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tcPr>
                </a:tc>
              </a:tr>
            </a:tbl>
          </a:graphicData>
        </a:graphic>
      </p:graphicFrame>
      <p:graphicFrame>
        <p:nvGraphicFramePr>
          <p:cNvPr name="Table 14" id="14"/>
          <p:cNvGraphicFramePr>
            <a:graphicFrameLocks noGrp="true"/>
          </p:cNvGraphicFramePr>
          <p:nvPr/>
        </p:nvGraphicFramePr>
        <p:xfrm>
          <a:off x="4905869" y="3142450"/>
          <a:ext cx="3572551" cy="1901343"/>
        </p:xfrm>
        <a:graphic>
          <a:graphicData uri="http://schemas.openxmlformats.org/drawingml/2006/table">
            <a:tbl>
              <a:tblPr/>
              <a:tblGrid>
                <a:gridCol w="1136443"/>
                <a:gridCol w="2436108"/>
              </a:tblGrid>
              <a:tr h="633781">
                <a:tc gridSpan="2">
                  <a:txBody>
                    <a:bodyPr anchor="t" rtlCol="false"/>
                    <a:lstStyle/>
                    <a:p>
                      <a:pPr algn="ctr">
                        <a:lnSpc>
                          <a:spcPts val="858"/>
                        </a:lnSpc>
                        <a:defRPr/>
                      </a:pPr>
                      <a:r>
                        <a:rPr lang="en-US" sz="1717">
                          <a:solidFill>
                            <a:srgbClr val="000000"/>
                          </a:solidFill>
                          <a:latin typeface="Solway Bold"/>
                        </a:rPr>
                        <a:t>Test Dataset</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F0E5E3"/>
                    </a:solidFill>
                  </a:tcPr>
                </a:tc>
                <a:tc hMerge="true">
                  <a:txBody>
                    <a:bodyPr anchor="t" rtlCol="false"/>
                    <a:lstStyle/>
                    <a:p>
                      <a:pPr algn="ctr">
                        <a:lnSpc>
                          <a:spcPts val="858"/>
                        </a:lnSpc>
                        <a:defRPr/>
                      </a:pPr>
                      <a:r>
                        <a:rPr lang="en-US" sz="1717">
                          <a:solidFill>
                            <a:srgbClr val="000000"/>
                          </a:solidFill>
                          <a:latin typeface="Solway Bold"/>
                        </a:rPr>
                        <a:t>Test Dataset</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F0E5E3"/>
                    </a:solidFill>
                  </a:tcPr>
                </a:tc>
              </a:tr>
              <a:tr h="633781">
                <a:tc>
                  <a:txBody>
                    <a:bodyPr anchor="t" rtlCol="false"/>
                    <a:lstStyle/>
                    <a:p>
                      <a:pPr algn="ctr">
                        <a:lnSpc>
                          <a:spcPts val="2405"/>
                        </a:lnSpc>
                        <a:defRPr/>
                      </a:pPr>
                      <a:r>
                        <a:rPr lang="en-US" sz="1717">
                          <a:solidFill>
                            <a:srgbClr val="000000"/>
                          </a:solidFill>
                          <a:latin typeface="Solway Bold"/>
                        </a:rPr>
                        <a:t>R^2</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E9E9F1"/>
                    </a:solidFill>
                  </a:tcPr>
                </a:tc>
                <a:tc>
                  <a:txBody>
                    <a:bodyPr anchor="t" rtlCol="false"/>
                    <a:lstStyle/>
                    <a:p>
                      <a:pPr algn="ctr">
                        <a:lnSpc>
                          <a:spcPts val="2405"/>
                        </a:lnSpc>
                        <a:defRPr/>
                      </a:pPr>
                      <a:r>
                        <a:rPr lang="en-US" sz="1717">
                          <a:solidFill>
                            <a:srgbClr val="000000"/>
                          </a:solidFill>
                          <a:latin typeface="Solway"/>
                        </a:rPr>
                        <a:t>-0.02863569987853</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tcPr>
                </a:tc>
              </a:tr>
              <a:tr h="633781">
                <a:tc>
                  <a:txBody>
                    <a:bodyPr anchor="t" rtlCol="false"/>
                    <a:lstStyle/>
                    <a:p>
                      <a:pPr algn="ctr">
                        <a:lnSpc>
                          <a:spcPts val="2405"/>
                        </a:lnSpc>
                        <a:defRPr/>
                      </a:pPr>
                      <a:r>
                        <a:rPr lang="en-US" sz="1717">
                          <a:solidFill>
                            <a:srgbClr val="000000"/>
                          </a:solidFill>
                          <a:latin typeface="Solway Bold"/>
                        </a:rPr>
                        <a:t>MSE</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solidFill>
                      <a:srgbClr val="E9E9F1"/>
                    </a:solidFill>
                  </a:tcPr>
                </a:tc>
                <a:tc>
                  <a:txBody>
                    <a:bodyPr anchor="t" rtlCol="false"/>
                    <a:lstStyle/>
                    <a:p>
                      <a:pPr algn="ctr">
                        <a:lnSpc>
                          <a:spcPts val="2405"/>
                        </a:lnSpc>
                        <a:defRPr/>
                      </a:pPr>
                      <a:r>
                        <a:rPr lang="en-US" sz="1717">
                          <a:solidFill>
                            <a:srgbClr val="000000"/>
                          </a:solidFill>
                          <a:latin typeface="Solway"/>
                        </a:rPr>
                        <a:t>9.167635776700525</a:t>
                      </a:r>
                      <a:endParaRPr lang="en-US" sz="1100"/>
                    </a:p>
                  </a:txBody>
                  <a:tcPr marL="0" marR="0" marT="0" marB="0" anchor="ctr">
                    <a:lnL cmpd="sng" algn="ctr" cap="flat" w="28918">
                      <a:solidFill>
                        <a:srgbClr val="000000"/>
                      </a:solidFill>
                      <a:prstDash val="solid"/>
                      <a:round/>
                      <a:headEnd type="none" w="med" len="med"/>
                      <a:tailEnd type="none" w="med" len="med"/>
                    </a:lnL>
                    <a:lnR cmpd="sng" algn="ctr" cap="flat" w="28918">
                      <a:solidFill>
                        <a:srgbClr val="000000"/>
                      </a:solidFill>
                      <a:prstDash val="solid"/>
                      <a:round/>
                      <a:headEnd type="none" w="med" len="med"/>
                      <a:tailEnd type="none" w="med" len="med"/>
                    </a:lnR>
                    <a:lnT cmpd="sng" algn="ctr" cap="flat" w="28918">
                      <a:solidFill>
                        <a:srgbClr val="000000"/>
                      </a:solidFill>
                      <a:prstDash val="solid"/>
                      <a:round/>
                      <a:headEnd type="none" w="med" len="med"/>
                      <a:tailEnd type="none" w="med" len="med"/>
                    </a:lnT>
                    <a:lnB cmpd="sng" algn="ctr" cap="flat" w="28918">
                      <a:solidFill>
                        <a:srgbClr val="000000"/>
                      </a:solidFill>
                      <a:prstDash val="solid"/>
                      <a:round/>
                      <a:headEnd type="none" w="med" len="med"/>
                      <a:tailEnd type="none" w="med" len="med"/>
                    </a:lnB>
                  </a:tcPr>
                </a:tc>
              </a:tr>
            </a:tbl>
          </a:graphicData>
        </a:graphic>
      </p:graphicFrame>
      <p:graphicFrame>
        <p:nvGraphicFramePr>
          <p:cNvPr name="Table 15" id="15"/>
          <p:cNvGraphicFramePr>
            <a:graphicFrameLocks noGrp="true"/>
          </p:cNvGraphicFramePr>
          <p:nvPr/>
        </p:nvGraphicFramePr>
        <p:xfrm>
          <a:off x="9570443" y="3117582"/>
          <a:ext cx="3645675" cy="1967160"/>
        </p:xfrm>
        <a:graphic>
          <a:graphicData uri="http://schemas.openxmlformats.org/drawingml/2006/table">
            <a:tbl>
              <a:tblPr/>
              <a:tblGrid>
                <a:gridCol w="882844"/>
                <a:gridCol w="2762831"/>
              </a:tblGrid>
              <a:tr h="655720">
                <a:tc gridSpan="2">
                  <a:txBody>
                    <a:bodyPr anchor="t" rtlCol="false"/>
                    <a:lstStyle/>
                    <a:p>
                      <a:pPr algn="ctr">
                        <a:lnSpc>
                          <a:spcPts val="874"/>
                        </a:lnSpc>
                        <a:defRPr/>
                      </a:pPr>
                      <a:r>
                        <a:rPr lang="en-US" sz="1749">
                          <a:solidFill>
                            <a:srgbClr val="000000"/>
                          </a:solidFill>
                          <a:latin typeface="Solway Bold"/>
                        </a:rPr>
                        <a:t>Train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AFD4CB"/>
                    </a:solidFill>
                  </a:tcPr>
                </a:tc>
                <a:tc hMerge="true">
                  <a:txBody>
                    <a:bodyPr anchor="t" rtlCol="false"/>
                    <a:lstStyle/>
                    <a:p>
                      <a:pPr algn="ctr">
                        <a:lnSpc>
                          <a:spcPts val="874"/>
                        </a:lnSpc>
                        <a:defRPr/>
                      </a:pPr>
                      <a:r>
                        <a:rPr lang="en-US" sz="1749">
                          <a:solidFill>
                            <a:srgbClr val="000000"/>
                          </a:solidFill>
                          <a:latin typeface="Solway Bold"/>
                        </a:rPr>
                        <a:t>Train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AFD4CB"/>
                    </a:solidFill>
                  </a:tcPr>
                </a:tc>
              </a:tr>
              <a:tr h="655720">
                <a:tc>
                  <a:txBody>
                    <a:bodyPr anchor="t" rtlCol="false"/>
                    <a:lstStyle/>
                    <a:p>
                      <a:pPr algn="ctr">
                        <a:lnSpc>
                          <a:spcPts val="2448"/>
                        </a:lnSpc>
                        <a:defRPr/>
                      </a:pPr>
                      <a:r>
                        <a:rPr lang="en-US" sz="1749">
                          <a:solidFill>
                            <a:srgbClr val="000000"/>
                          </a:solidFill>
                          <a:latin typeface="Solway Bold"/>
                        </a:rPr>
                        <a:t>R^2</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0.6910645214351293</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r h="655720">
                <a:tc>
                  <a:txBody>
                    <a:bodyPr anchor="t" rtlCol="false"/>
                    <a:lstStyle/>
                    <a:p>
                      <a:pPr algn="ctr">
                        <a:lnSpc>
                          <a:spcPts val="2448"/>
                        </a:lnSpc>
                        <a:defRPr/>
                      </a:pPr>
                      <a:r>
                        <a:rPr lang="en-US" sz="1749">
                          <a:solidFill>
                            <a:srgbClr val="000000"/>
                          </a:solidFill>
                          <a:latin typeface="Solway Bold"/>
                        </a:rPr>
                        <a:t>MSE</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3.233387601189883</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bl>
          </a:graphicData>
        </a:graphic>
      </p:graphicFrame>
      <p:graphicFrame>
        <p:nvGraphicFramePr>
          <p:cNvPr name="Table 16" id="16"/>
          <p:cNvGraphicFramePr>
            <a:graphicFrameLocks noGrp="true"/>
          </p:cNvGraphicFramePr>
          <p:nvPr/>
        </p:nvGraphicFramePr>
        <p:xfrm>
          <a:off x="13486400" y="3127222"/>
          <a:ext cx="3645675" cy="1940261"/>
        </p:xfrm>
        <a:graphic>
          <a:graphicData uri="http://schemas.openxmlformats.org/drawingml/2006/table">
            <a:tbl>
              <a:tblPr/>
              <a:tblGrid>
                <a:gridCol w="1159704"/>
                <a:gridCol w="2485971"/>
              </a:tblGrid>
              <a:tr h="646753">
                <a:tc gridSpan="2">
                  <a:txBody>
                    <a:bodyPr anchor="t" rtlCol="false"/>
                    <a:lstStyle/>
                    <a:p>
                      <a:pPr algn="ctr">
                        <a:lnSpc>
                          <a:spcPts val="874"/>
                        </a:lnSpc>
                        <a:defRPr/>
                      </a:pPr>
                      <a:r>
                        <a:rPr lang="en-US" sz="1749">
                          <a:solidFill>
                            <a:srgbClr val="000000"/>
                          </a:solidFill>
                          <a:latin typeface="Solway Bold"/>
                        </a:rPr>
                        <a:t>Test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F0E5E3"/>
                    </a:solidFill>
                  </a:tcPr>
                </a:tc>
                <a:tc hMerge="true">
                  <a:txBody>
                    <a:bodyPr anchor="t" rtlCol="false"/>
                    <a:lstStyle/>
                    <a:p>
                      <a:pPr algn="ctr">
                        <a:lnSpc>
                          <a:spcPts val="874"/>
                        </a:lnSpc>
                        <a:defRPr/>
                      </a:pPr>
                      <a:r>
                        <a:rPr lang="en-US" sz="1749">
                          <a:solidFill>
                            <a:srgbClr val="000000"/>
                          </a:solidFill>
                          <a:latin typeface="Solway Bold"/>
                        </a:rPr>
                        <a:t>Test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F0E5E3"/>
                    </a:solidFill>
                  </a:tcPr>
                </a:tc>
              </a:tr>
              <a:tr h="646754">
                <a:tc>
                  <a:txBody>
                    <a:bodyPr anchor="t" rtlCol="false"/>
                    <a:lstStyle/>
                    <a:p>
                      <a:pPr algn="ctr">
                        <a:lnSpc>
                          <a:spcPts val="2448"/>
                        </a:lnSpc>
                        <a:defRPr/>
                      </a:pPr>
                      <a:r>
                        <a:rPr lang="en-US" sz="1749">
                          <a:solidFill>
                            <a:srgbClr val="000000"/>
                          </a:solidFill>
                          <a:latin typeface="Solway Bold"/>
                        </a:rPr>
                        <a:t>R^2</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0.6904135480876727</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r h="646754">
                <a:tc>
                  <a:txBody>
                    <a:bodyPr anchor="t" rtlCol="false"/>
                    <a:lstStyle/>
                    <a:p>
                      <a:pPr algn="ctr">
                        <a:lnSpc>
                          <a:spcPts val="2448"/>
                        </a:lnSpc>
                        <a:defRPr/>
                      </a:pPr>
                      <a:r>
                        <a:rPr lang="en-US" sz="1749">
                          <a:solidFill>
                            <a:srgbClr val="000000"/>
                          </a:solidFill>
                          <a:latin typeface="Solway Bold"/>
                        </a:rPr>
                        <a:t>MSE</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3.5113399670185923</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bl>
          </a:graphicData>
        </a:graphic>
      </p:graphicFrame>
      <p:graphicFrame>
        <p:nvGraphicFramePr>
          <p:cNvPr name="Table 17" id="17"/>
          <p:cNvGraphicFramePr>
            <a:graphicFrameLocks noGrp="true"/>
          </p:cNvGraphicFramePr>
          <p:nvPr/>
        </p:nvGraphicFramePr>
        <p:xfrm>
          <a:off x="1108004" y="5989123"/>
          <a:ext cx="3553485" cy="1917416"/>
        </p:xfrm>
        <a:graphic>
          <a:graphicData uri="http://schemas.openxmlformats.org/drawingml/2006/table">
            <a:tbl>
              <a:tblPr/>
              <a:tblGrid>
                <a:gridCol w="860519"/>
                <a:gridCol w="2692965"/>
              </a:tblGrid>
              <a:tr h="639139">
                <a:tc gridSpan="2">
                  <a:txBody>
                    <a:bodyPr anchor="t" rtlCol="false"/>
                    <a:lstStyle/>
                    <a:p>
                      <a:pPr algn="ctr">
                        <a:lnSpc>
                          <a:spcPts val="854"/>
                        </a:lnSpc>
                        <a:defRPr/>
                      </a:pPr>
                      <a:r>
                        <a:rPr lang="en-US" sz="1709">
                          <a:solidFill>
                            <a:srgbClr val="000000"/>
                          </a:solidFill>
                          <a:latin typeface="Solway Bold"/>
                        </a:rPr>
                        <a:t>Train Dataset</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AFD4CB"/>
                    </a:solidFill>
                  </a:tcPr>
                </a:tc>
                <a:tc hMerge="true">
                  <a:txBody>
                    <a:bodyPr anchor="t" rtlCol="false"/>
                    <a:lstStyle/>
                    <a:p>
                      <a:pPr algn="ctr">
                        <a:lnSpc>
                          <a:spcPts val="854"/>
                        </a:lnSpc>
                        <a:defRPr/>
                      </a:pPr>
                      <a:r>
                        <a:rPr lang="en-US" sz="1709">
                          <a:solidFill>
                            <a:srgbClr val="000000"/>
                          </a:solidFill>
                          <a:latin typeface="Solway Bold"/>
                        </a:rPr>
                        <a:t>Train Dataset</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AFD4CB"/>
                    </a:solidFill>
                  </a:tcPr>
                </a:tc>
              </a:tr>
              <a:tr h="639139">
                <a:tc>
                  <a:txBody>
                    <a:bodyPr anchor="t" rtlCol="false"/>
                    <a:lstStyle/>
                    <a:p>
                      <a:pPr algn="ctr">
                        <a:lnSpc>
                          <a:spcPts val="2393"/>
                        </a:lnSpc>
                        <a:defRPr/>
                      </a:pPr>
                      <a:r>
                        <a:rPr lang="en-US" sz="1709">
                          <a:solidFill>
                            <a:srgbClr val="000000"/>
                          </a:solidFill>
                          <a:latin typeface="Solway Bold"/>
                        </a:rPr>
                        <a:t>R^2</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E9E9F1"/>
                    </a:solidFill>
                  </a:tcPr>
                </a:tc>
                <a:tc>
                  <a:txBody>
                    <a:bodyPr anchor="t" rtlCol="false"/>
                    <a:lstStyle/>
                    <a:p>
                      <a:pPr algn="ctr">
                        <a:lnSpc>
                          <a:spcPts val="2393"/>
                        </a:lnSpc>
                        <a:defRPr/>
                      </a:pPr>
                      <a:r>
                        <a:rPr lang="en-US" sz="1709">
                          <a:solidFill>
                            <a:srgbClr val="000000"/>
                          </a:solidFill>
                          <a:latin typeface="Solway"/>
                        </a:rPr>
                        <a:t>0.01273899163401837</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tcPr>
                </a:tc>
              </a:tr>
              <a:tr h="639139">
                <a:tc>
                  <a:txBody>
                    <a:bodyPr anchor="t" rtlCol="false"/>
                    <a:lstStyle/>
                    <a:p>
                      <a:pPr algn="ctr">
                        <a:lnSpc>
                          <a:spcPts val="2393"/>
                        </a:lnSpc>
                        <a:defRPr/>
                      </a:pPr>
                      <a:r>
                        <a:rPr lang="en-US" sz="1709">
                          <a:solidFill>
                            <a:srgbClr val="000000"/>
                          </a:solidFill>
                          <a:latin typeface="Solway Bold"/>
                        </a:rPr>
                        <a:t>MSE</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E9E9F1"/>
                    </a:solidFill>
                  </a:tcPr>
                </a:tc>
                <a:tc>
                  <a:txBody>
                    <a:bodyPr anchor="t" rtlCol="false"/>
                    <a:lstStyle/>
                    <a:p>
                      <a:pPr algn="ctr">
                        <a:lnSpc>
                          <a:spcPts val="2393"/>
                        </a:lnSpc>
                        <a:defRPr/>
                      </a:pPr>
                      <a:r>
                        <a:rPr lang="en-US" sz="1709">
                          <a:solidFill>
                            <a:srgbClr val="000000"/>
                          </a:solidFill>
                          <a:latin typeface="Solway"/>
                        </a:rPr>
                        <a:t>9.991217165800892</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tcPr>
                </a:tc>
              </a:tr>
            </a:tbl>
          </a:graphicData>
        </a:graphic>
      </p:graphicFrame>
      <p:graphicFrame>
        <p:nvGraphicFramePr>
          <p:cNvPr name="Table 18" id="18"/>
          <p:cNvGraphicFramePr>
            <a:graphicFrameLocks noGrp="true"/>
          </p:cNvGraphicFramePr>
          <p:nvPr/>
        </p:nvGraphicFramePr>
        <p:xfrm>
          <a:off x="4924936" y="5989123"/>
          <a:ext cx="3553485" cy="1891196"/>
        </p:xfrm>
        <a:graphic>
          <a:graphicData uri="http://schemas.openxmlformats.org/drawingml/2006/table">
            <a:tbl>
              <a:tblPr/>
              <a:tblGrid>
                <a:gridCol w="1130378"/>
                <a:gridCol w="2423107"/>
              </a:tblGrid>
              <a:tr h="630398">
                <a:tc gridSpan="2">
                  <a:txBody>
                    <a:bodyPr anchor="t" rtlCol="false"/>
                    <a:lstStyle/>
                    <a:p>
                      <a:pPr algn="ctr">
                        <a:lnSpc>
                          <a:spcPts val="854"/>
                        </a:lnSpc>
                        <a:defRPr/>
                      </a:pPr>
                      <a:r>
                        <a:rPr lang="en-US" sz="1709">
                          <a:solidFill>
                            <a:srgbClr val="000000"/>
                          </a:solidFill>
                          <a:latin typeface="Solway Bold"/>
                        </a:rPr>
                        <a:t>Test Dataset</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F0E5E3"/>
                    </a:solidFill>
                  </a:tcPr>
                </a:tc>
                <a:tc hMerge="true">
                  <a:txBody>
                    <a:bodyPr anchor="t" rtlCol="false"/>
                    <a:lstStyle/>
                    <a:p>
                      <a:pPr algn="ctr">
                        <a:lnSpc>
                          <a:spcPts val="854"/>
                        </a:lnSpc>
                        <a:defRPr/>
                      </a:pPr>
                      <a:r>
                        <a:rPr lang="en-US" sz="1709">
                          <a:solidFill>
                            <a:srgbClr val="000000"/>
                          </a:solidFill>
                          <a:latin typeface="Solway Bold"/>
                        </a:rPr>
                        <a:t>Test Dataset</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F0E5E3"/>
                    </a:solidFill>
                  </a:tcPr>
                </a:tc>
              </a:tr>
              <a:tr h="630399">
                <a:tc>
                  <a:txBody>
                    <a:bodyPr anchor="t" rtlCol="false"/>
                    <a:lstStyle/>
                    <a:p>
                      <a:pPr algn="ctr">
                        <a:lnSpc>
                          <a:spcPts val="2393"/>
                        </a:lnSpc>
                        <a:defRPr/>
                      </a:pPr>
                      <a:r>
                        <a:rPr lang="en-US" sz="1709">
                          <a:solidFill>
                            <a:srgbClr val="000000"/>
                          </a:solidFill>
                          <a:latin typeface="Solway Bold"/>
                        </a:rPr>
                        <a:t>R^2</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E9E9F1"/>
                    </a:solidFill>
                  </a:tcPr>
                </a:tc>
                <a:tc>
                  <a:txBody>
                    <a:bodyPr anchor="t" rtlCol="false"/>
                    <a:lstStyle/>
                    <a:p>
                      <a:pPr algn="ctr">
                        <a:lnSpc>
                          <a:spcPts val="2393"/>
                        </a:lnSpc>
                        <a:defRPr/>
                      </a:pPr>
                      <a:r>
                        <a:rPr lang="en-US" sz="1709">
                          <a:solidFill>
                            <a:srgbClr val="000000"/>
                          </a:solidFill>
                          <a:latin typeface="Solway"/>
                        </a:rPr>
                        <a:t>0.0046835745911092</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tcPr>
                </a:tc>
              </a:tr>
              <a:tr h="630399">
                <a:tc>
                  <a:txBody>
                    <a:bodyPr anchor="t" rtlCol="false"/>
                    <a:lstStyle/>
                    <a:p>
                      <a:pPr algn="ctr">
                        <a:lnSpc>
                          <a:spcPts val="2393"/>
                        </a:lnSpc>
                        <a:defRPr/>
                      </a:pPr>
                      <a:r>
                        <a:rPr lang="en-US" sz="1709">
                          <a:solidFill>
                            <a:srgbClr val="000000"/>
                          </a:solidFill>
                          <a:latin typeface="Solway Bold"/>
                        </a:rPr>
                        <a:t>MSE</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solidFill>
                      <a:srgbClr val="E9E9F1"/>
                    </a:solidFill>
                  </a:tcPr>
                </a:tc>
                <a:tc>
                  <a:txBody>
                    <a:bodyPr anchor="t" rtlCol="false"/>
                    <a:lstStyle/>
                    <a:p>
                      <a:pPr algn="ctr">
                        <a:lnSpc>
                          <a:spcPts val="2393"/>
                        </a:lnSpc>
                        <a:defRPr/>
                      </a:pPr>
                      <a:r>
                        <a:rPr lang="en-US" sz="1709">
                          <a:solidFill>
                            <a:srgbClr val="000000"/>
                          </a:solidFill>
                          <a:latin typeface="Solway"/>
                        </a:rPr>
                        <a:t>11.286516530937327</a:t>
                      </a:r>
                      <a:endParaRPr lang="en-US" sz="1100"/>
                    </a:p>
                  </a:txBody>
                  <a:tcPr marL="0" marR="0" marT="0" marB="0" anchor="ctr">
                    <a:lnL cmpd="sng" algn="ctr" cap="flat" w="28763">
                      <a:solidFill>
                        <a:srgbClr val="000000"/>
                      </a:solidFill>
                      <a:prstDash val="solid"/>
                      <a:round/>
                      <a:headEnd type="none" w="med" len="med"/>
                      <a:tailEnd type="none" w="med" len="med"/>
                    </a:lnL>
                    <a:lnR cmpd="sng" algn="ctr" cap="flat" w="28763">
                      <a:solidFill>
                        <a:srgbClr val="000000"/>
                      </a:solidFill>
                      <a:prstDash val="solid"/>
                      <a:round/>
                      <a:headEnd type="none" w="med" len="med"/>
                      <a:tailEnd type="none" w="med" len="med"/>
                    </a:lnR>
                    <a:lnT cmpd="sng" algn="ctr" cap="flat" w="28763">
                      <a:solidFill>
                        <a:srgbClr val="000000"/>
                      </a:solidFill>
                      <a:prstDash val="solid"/>
                      <a:round/>
                      <a:headEnd type="none" w="med" len="med"/>
                      <a:tailEnd type="none" w="med" len="med"/>
                    </a:lnT>
                    <a:lnB cmpd="sng" algn="ctr" cap="flat" w="28763">
                      <a:solidFill>
                        <a:srgbClr val="000000"/>
                      </a:solidFill>
                      <a:prstDash val="solid"/>
                      <a:round/>
                      <a:headEnd type="none" w="med" len="med"/>
                      <a:tailEnd type="none" w="med" len="med"/>
                    </a:lnB>
                  </a:tcPr>
                </a:tc>
              </a:tr>
            </a:tbl>
          </a:graphicData>
        </a:graphic>
      </p:graphicFrame>
      <p:graphicFrame>
        <p:nvGraphicFramePr>
          <p:cNvPr name="Table 19" id="19"/>
          <p:cNvGraphicFramePr>
            <a:graphicFrameLocks noGrp="true"/>
          </p:cNvGraphicFramePr>
          <p:nvPr/>
        </p:nvGraphicFramePr>
        <p:xfrm>
          <a:off x="9570443" y="6014123"/>
          <a:ext cx="3645675" cy="1967160"/>
        </p:xfrm>
        <a:graphic>
          <a:graphicData uri="http://schemas.openxmlformats.org/drawingml/2006/table">
            <a:tbl>
              <a:tblPr/>
              <a:tblGrid>
                <a:gridCol w="882844"/>
                <a:gridCol w="2762831"/>
              </a:tblGrid>
              <a:tr h="655720">
                <a:tc gridSpan="2">
                  <a:txBody>
                    <a:bodyPr anchor="t" rtlCol="false"/>
                    <a:lstStyle/>
                    <a:p>
                      <a:pPr algn="ctr">
                        <a:lnSpc>
                          <a:spcPts val="874"/>
                        </a:lnSpc>
                        <a:defRPr/>
                      </a:pPr>
                      <a:r>
                        <a:rPr lang="en-US" sz="1749">
                          <a:solidFill>
                            <a:srgbClr val="000000"/>
                          </a:solidFill>
                          <a:latin typeface="Solway Bold"/>
                        </a:rPr>
                        <a:t>Train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AFD4CB"/>
                    </a:solidFill>
                  </a:tcPr>
                </a:tc>
                <a:tc hMerge="true">
                  <a:txBody>
                    <a:bodyPr anchor="t" rtlCol="false"/>
                    <a:lstStyle/>
                    <a:p>
                      <a:pPr algn="ctr">
                        <a:lnSpc>
                          <a:spcPts val="874"/>
                        </a:lnSpc>
                        <a:defRPr/>
                      </a:pPr>
                      <a:r>
                        <a:rPr lang="en-US" sz="1749">
                          <a:solidFill>
                            <a:srgbClr val="000000"/>
                          </a:solidFill>
                          <a:latin typeface="Solway Bold"/>
                        </a:rPr>
                        <a:t>Train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AFD4CB"/>
                    </a:solidFill>
                  </a:tcPr>
                </a:tc>
              </a:tr>
              <a:tr h="655720">
                <a:tc>
                  <a:txBody>
                    <a:bodyPr anchor="t" rtlCol="false"/>
                    <a:lstStyle/>
                    <a:p>
                      <a:pPr algn="ctr">
                        <a:lnSpc>
                          <a:spcPts val="2448"/>
                        </a:lnSpc>
                        <a:defRPr/>
                      </a:pPr>
                      <a:r>
                        <a:rPr lang="en-US" sz="1749">
                          <a:solidFill>
                            <a:srgbClr val="000000"/>
                          </a:solidFill>
                          <a:latin typeface="Solway Bold"/>
                        </a:rPr>
                        <a:t>R^2</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0.847825219356183</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r h="655720">
                <a:tc>
                  <a:txBody>
                    <a:bodyPr anchor="t" rtlCol="false"/>
                    <a:lstStyle/>
                    <a:p>
                      <a:pPr algn="ctr">
                        <a:lnSpc>
                          <a:spcPts val="2448"/>
                        </a:lnSpc>
                        <a:defRPr/>
                      </a:pPr>
                      <a:r>
                        <a:rPr lang="en-US" sz="1749">
                          <a:solidFill>
                            <a:srgbClr val="000000"/>
                          </a:solidFill>
                          <a:latin typeface="Solway Bold"/>
                        </a:rPr>
                        <a:t>MSE</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1.501946066006123</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bl>
          </a:graphicData>
        </a:graphic>
      </p:graphicFrame>
      <p:graphicFrame>
        <p:nvGraphicFramePr>
          <p:cNvPr name="Table 20" id="20"/>
          <p:cNvGraphicFramePr>
            <a:graphicFrameLocks noGrp="true"/>
          </p:cNvGraphicFramePr>
          <p:nvPr/>
        </p:nvGraphicFramePr>
        <p:xfrm>
          <a:off x="13486400" y="6004483"/>
          <a:ext cx="3645675" cy="1940261"/>
        </p:xfrm>
        <a:graphic>
          <a:graphicData uri="http://schemas.openxmlformats.org/drawingml/2006/table">
            <a:tbl>
              <a:tblPr/>
              <a:tblGrid>
                <a:gridCol w="1159704"/>
                <a:gridCol w="2485971"/>
              </a:tblGrid>
              <a:tr h="646753">
                <a:tc gridSpan="2">
                  <a:txBody>
                    <a:bodyPr anchor="t" rtlCol="false"/>
                    <a:lstStyle/>
                    <a:p>
                      <a:pPr algn="ctr">
                        <a:lnSpc>
                          <a:spcPts val="874"/>
                        </a:lnSpc>
                        <a:defRPr/>
                      </a:pPr>
                      <a:r>
                        <a:rPr lang="en-US" sz="1749">
                          <a:solidFill>
                            <a:srgbClr val="000000"/>
                          </a:solidFill>
                          <a:latin typeface="Solway Bold"/>
                        </a:rPr>
                        <a:t>Test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F0E5E3"/>
                    </a:solidFill>
                  </a:tcPr>
                </a:tc>
                <a:tc hMerge="true">
                  <a:txBody>
                    <a:bodyPr anchor="t" rtlCol="false"/>
                    <a:lstStyle/>
                    <a:p>
                      <a:pPr algn="ctr">
                        <a:lnSpc>
                          <a:spcPts val="874"/>
                        </a:lnSpc>
                        <a:defRPr/>
                      </a:pPr>
                      <a:r>
                        <a:rPr lang="en-US" sz="1749">
                          <a:solidFill>
                            <a:srgbClr val="000000"/>
                          </a:solidFill>
                          <a:latin typeface="Solway Bold"/>
                        </a:rPr>
                        <a:t>Test Dataset</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F0E5E3"/>
                    </a:solidFill>
                  </a:tcPr>
                </a:tc>
              </a:tr>
              <a:tr h="646754">
                <a:tc>
                  <a:txBody>
                    <a:bodyPr anchor="t" rtlCol="false"/>
                    <a:lstStyle/>
                    <a:p>
                      <a:pPr algn="ctr">
                        <a:lnSpc>
                          <a:spcPts val="2448"/>
                        </a:lnSpc>
                        <a:defRPr/>
                      </a:pPr>
                      <a:r>
                        <a:rPr lang="en-US" sz="1749">
                          <a:solidFill>
                            <a:srgbClr val="000000"/>
                          </a:solidFill>
                          <a:latin typeface="Solway Bold"/>
                        </a:rPr>
                        <a:t>R^2</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0.845254642736064</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r h="646754">
                <a:tc>
                  <a:txBody>
                    <a:bodyPr anchor="t" rtlCol="false"/>
                    <a:lstStyle/>
                    <a:p>
                      <a:pPr algn="ctr">
                        <a:lnSpc>
                          <a:spcPts val="2448"/>
                        </a:lnSpc>
                        <a:defRPr/>
                      </a:pPr>
                      <a:r>
                        <a:rPr lang="en-US" sz="1749">
                          <a:solidFill>
                            <a:srgbClr val="000000"/>
                          </a:solidFill>
                          <a:latin typeface="Solway Bold"/>
                        </a:rPr>
                        <a:t>MSE</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solidFill>
                      <a:srgbClr val="E9E9F1"/>
                    </a:solidFill>
                  </a:tcPr>
                </a:tc>
                <a:tc>
                  <a:txBody>
                    <a:bodyPr anchor="t" rtlCol="false"/>
                    <a:lstStyle/>
                    <a:p>
                      <a:pPr algn="ctr">
                        <a:lnSpc>
                          <a:spcPts val="2448"/>
                        </a:lnSpc>
                        <a:defRPr/>
                      </a:pPr>
                      <a:r>
                        <a:rPr lang="en-US" sz="1749">
                          <a:solidFill>
                            <a:srgbClr val="000000"/>
                          </a:solidFill>
                          <a:latin typeface="Solway"/>
                        </a:rPr>
                        <a:t>1.9873237110193824</a:t>
                      </a:r>
                      <a:endParaRPr lang="en-US" sz="1100"/>
                    </a:p>
                  </a:txBody>
                  <a:tcPr marL="0" marR="0" marT="0" marB="0" anchor="ctr">
                    <a:lnL cmpd="sng" algn="ctr" cap="flat" w="29510">
                      <a:solidFill>
                        <a:srgbClr val="000000"/>
                      </a:solidFill>
                      <a:prstDash val="solid"/>
                      <a:round/>
                      <a:headEnd type="none" w="med" len="med"/>
                      <a:tailEnd type="none" w="med" len="med"/>
                    </a:lnL>
                    <a:lnR cmpd="sng" algn="ctr" cap="flat" w="29510">
                      <a:solidFill>
                        <a:srgbClr val="000000"/>
                      </a:solidFill>
                      <a:prstDash val="solid"/>
                      <a:round/>
                      <a:headEnd type="none" w="med" len="med"/>
                      <a:tailEnd type="none" w="med" len="med"/>
                    </a:lnR>
                    <a:lnT cmpd="sng" algn="ctr" cap="flat" w="29510">
                      <a:solidFill>
                        <a:srgbClr val="000000"/>
                      </a:solidFill>
                      <a:prstDash val="solid"/>
                      <a:round/>
                      <a:headEnd type="none" w="med" len="med"/>
                      <a:tailEnd type="none" w="med" len="med"/>
                    </a:lnT>
                    <a:lnB cmpd="sng" algn="ctr" cap="flat" w="29510">
                      <a:solidFill>
                        <a:srgbClr val="000000"/>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238524" y="507205"/>
            <a:ext cx="7028685" cy="715648"/>
            <a:chOff x="0" y="0"/>
            <a:chExt cx="9371580" cy="954197"/>
          </a:xfrm>
        </p:grpSpPr>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9371580" cy="954197"/>
            </a:xfrm>
            <a:prstGeom prst="rect">
              <a:avLst/>
            </a:prstGeom>
          </p:spPr>
        </p:pic>
        <p:sp>
          <p:nvSpPr>
            <p:cNvPr name="TextBox 5" id="5"/>
            <p:cNvSpPr txBox="true"/>
            <p:nvPr/>
          </p:nvSpPr>
          <p:spPr>
            <a:xfrm rot="0">
              <a:off x="949309" y="134182"/>
              <a:ext cx="7472961" cy="600572"/>
            </a:xfrm>
            <a:prstGeom prst="rect">
              <a:avLst/>
            </a:prstGeom>
          </p:spPr>
          <p:txBody>
            <a:bodyPr anchor="t" rtlCol="false" tIns="0" lIns="0" bIns="0" rIns="0">
              <a:spAutoFit/>
            </a:bodyPr>
            <a:lstStyle/>
            <a:p>
              <a:pPr>
                <a:lnSpc>
                  <a:spcPts val="3766"/>
                </a:lnSpc>
              </a:pPr>
              <a:r>
                <a:rPr lang="en-US" sz="2690">
                  <a:solidFill>
                    <a:srgbClr val="000000"/>
                  </a:solidFill>
                  <a:latin typeface="Solway"/>
                </a:rPr>
                <a:t>Classification Tree</a:t>
              </a:r>
            </a:p>
          </p:txBody>
        </p:sp>
      </p:grpSp>
      <p:sp>
        <p:nvSpPr>
          <p:cNvPr name="TextBox 6" id="6"/>
          <p:cNvSpPr txBox="true"/>
          <p:nvPr/>
        </p:nvSpPr>
        <p:spPr>
          <a:xfrm rot="0">
            <a:off x="1051193" y="1706890"/>
            <a:ext cx="16216016" cy="803948"/>
          </a:xfrm>
          <a:prstGeom prst="rect">
            <a:avLst/>
          </a:prstGeom>
        </p:spPr>
        <p:txBody>
          <a:bodyPr anchor="t" rtlCol="false" tIns="0" lIns="0" bIns="0" rIns="0">
            <a:spAutoFit/>
          </a:bodyPr>
          <a:lstStyle/>
          <a:p>
            <a:pPr>
              <a:lnSpc>
                <a:spcPts val="3228"/>
              </a:lnSpc>
              <a:spcBef>
                <a:spcPct val="0"/>
              </a:spcBef>
            </a:pPr>
            <a:r>
              <a:rPr lang="en-US" sz="2305">
                <a:solidFill>
                  <a:srgbClr val="000000"/>
                </a:solidFill>
                <a:latin typeface="Solway"/>
              </a:rPr>
              <a:t>Using classification tree, we evaluate the best predictors for the categorical variables in the dataset. We list the top 4 variables for predicting G3:</a:t>
            </a:r>
          </a:p>
        </p:txBody>
      </p:sp>
      <p:graphicFrame>
        <p:nvGraphicFramePr>
          <p:cNvPr name="Table 7" id="7"/>
          <p:cNvGraphicFramePr>
            <a:graphicFrameLocks noGrp="true"/>
          </p:cNvGraphicFramePr>
          <p:nvPr/>
        </p:nvGraphicFramePr>
        <p:xfrm>
          <a:off x="667339" y="5171422"/>
          <a:ext cx="3542941" cy="1749100"/>
        </p:xfrm>
        <a:graphic>
          <a:graphicData uri="http://schemas.openxmlformats.org/drawingml/2006/table">
            <a:tbl>
              <a:tblPr/>
              <a:tblGrid>
                <a:gridCol w="842230"/>
                <a:gridCol w="929241"/>
                <a:gridCol w="863983"/>
                <a:gridCol w="907488"/>
              </a:tblGrid>
              <a:tr h="874550">
                <a:tc>
                  <a:txBody>
                    <a:bodyPr anchor="t" rtlCol="false"/>
                    <a:lstStyle/>
                    <a:p>
                      <a:pPr algn="ctr">
                        <a:lnSpc>
                          <a:spcPts val="2569"/>
                        </a:lnSpc>
                        <a:defRPr/>
                      </a:pPr>
                      <a:r>
                        <a:rPr lang="en-US" sz="1835">
                          <a:solidFill>
                            <a:srgbClr val="000000"/>
                          </a:solidFill>
                          <a:latin typeface="Solway Bold"/>
                        </a:rPr>
                        <a:t>TPR</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F0E5E3"/>
                    </a:solidFill>
                  </a:tcPr>
                </a:tc>
                <a:tc>
                  <a:txBody>
                    <a:bodyPr anchor="t" rtlCol="false"/>
                    <a:lstStyle/>
                    <a:p>
                      <a:pPr algn="ctr">
                        <a:lnSpc>
                          <a:spcPts val="2569"/>
                        </a:lnSpc>
                        <a:defRPr/>
                      </a:pPr>
                      <a:r>
                        <a:rPr lang="en-US" sz="1835">
                          <a:solidFill>
                            <a:srgbClr val="000000"/>
                          </a:solidFill>
                          <a:latin typeface="Solway"/>
                        </a:rPr>
                        <a:t>1.0</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c>
                  <a:txBody>
                    <a:bodyPr anchor="t" rtlCol="false"/>
                    <a:lstStyle/>
                    <a:p>
                      <a:pPr algn="ctr">
                        <a:lnSpc>
                          <a:spcPts val="2569"/>
                        </a:lnSpc>
                        <a:defRPr/>
                      </a:pPr>
                      <a:r>
                        <a:rPr lang="en-US" sz="1835">
                          <a:solidFill>
                            <a:srgbClr val="000000"/>
                          </a:solidFill>
                          <a:latin typeface="Solway Bold"/>
                        </a:rPr>
                        <a:t>FPR</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F0E5E3"/>
                    </a:solidFill>
                  </a:tcPr>
                </a:tc>
                <a:tc>
                  <a:txBody>
                    <a:bodyPr anchor="t" rtlCol="false"/>
                    <a:lstStyle/>
                    <a:p>
                      <a:pPr algn="ctr">
                        <a:lnSpc>
                          <a:spcPts val="2569"/>
                        </a:lnSpc>
                        <a:defRPr/>
                      </a:pPr>
                      <a:r>
                        <a:rPr lang="en-US" sz="1835">
                          <a:solidFill>
                            <a:srgbClr val="000000"/>
                          </a:solidFill>
                          <a:latin typeface="Solway"/>
                        </a:rPr>
                        <a:t>0.0</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r>
              <a:tr h="874550">
                <a:tc>
                  <a:txBody>
                    <a:bodyPr anchor="t" rtlCol="false"/>
                    <a:lstStyle/>
                    <a:p>
                      <a:pPr algn="ctr">
                        <a:lnSpc>
                          <a:spcPts val="2569"/>
                        </a:lnSpc>
                        <a:defRPr/>
                      </a:pPr>
                      <a:r>
                        <a:rPr lang="en-US" sz="1835">
                          <a:solidFill>
                            <a:srgbClr val="000000"/>
                          </a:solidFill>
                          <a:latin typeface="Solway Bold"/>
                        </a:rPr>
                        <a:t>TNR</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C6B6AB"/>
                    </a:solidFill>
                  </a:tcPr>
                </a:tc>
                <a:tc>
                  <a:txBody>
                    <a:bodyPr anchor="t" rtlCol="false"/>
                    <a:lstStyle/>
                    <a:p>
                      <a:pPr algn="ctr">
                        <a:lnSpc>
                          <a:spcPts val="2569"/>
                        </a:lnSpc>
                        <a:defRPr/>
                      </a:pPr>
                      <a:r>
                        <a:rPr lang="en-US" sz="1835">
                          <a:solidFill>
                            <a:srgbClr val="000000"/>
                          </a:solidFill>
                          <a:latin typeface="Solway"/>
                        </a:rPr>
                        <a:t>0.0</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c>
                  <a:txBody>
                    <a:bodyPr anchor="t" rtlCol="false"/>
                    <a:lstStyle/>
                    <a:p>
                      <a:pPr algn="ctr">
                        <a:lnSpc>
                          <a:spcPts val="2569"/>
                        </a:lnSpc>
                        <a:defRPr/>
                      </a:pPr>
                      <a:r>
                        <a:rPr lang="en-US" sz="1835">
                          <a:solidFill>
                            <a:srgbClr val="000000"/>
                          </a:solidFill>
                          <a:latin typeface="Solway Bold"/>
                        </a:rPr>
                        <a:t>FNR</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C6B6AB"/>
                    </a:solidFill>
                  </a:tcPr>
                </a:tc>
                <a:tc>
                  <a:txBody>
                    <a:bodyPr anchor="t" rtlCol="false"/>
                    <a:lstStyle/>
                    <a:p>
                      <a:pPr algn="ctr">
                        <a:lnSpc>
                          <a:spcPts val="2569"/>
                        </a:lnSpc>
                        <a:defRPr/>
                      </a:pPr>
                      <a:r>
                        <a:rPr lang="en-US" sz="1835">
                          <a:solidFill>
                            <a:srgbClr val="000000"/>
                          </a:solidFill>
                          <a:latin typeface="Solway"/>
                        </a:rPr>
                        <a:t>1.0</a:t>
                      </a:r>
                      <a:endParaRPr lang="en-US" sz="1100"/>
                    </a:p>
                  </a:txBody>
                  <a:tcPr marL="0" marR="0" marT="0" marB="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051193" y="459359"/>
            <a:ext cx="9187331" cy="735139"/>
          </a:xfrm>
          <a:prstGeom prst="rect">
            <a:avLst/>
          </a:prstGeom>
        </p:spPr>
        <p:txBody>
          <a:bodyPr anchor="t" rtlCol="false" tIns="0" lIns="0" bIns="0" rIns="0">
            <a:spAutoFit/>
          </a:bodyPr>
          <a:lstStyle/>
          <a:p>
            <a:pPr>
              <a:lnSpc>
                <a:spcPts val="6053"/>
              </a:lnSpc>
            </a:pPr>
            <a:r>
              <a:rPr lang="en-US" sz="4323">
                <a:solidFill>
                  <a:srgbClr val="000000"/>
                </a:solidFill>
                <a:latin typeface="TAN Angleton"/>
              </a:rPr>
              <a:t>Exploratory Data Analysis</a:t>
            </a:r>
          </a:p>
        </p:txBody>
      </p:sp>
      <p:sp>
        <p:nvSpPr>
          <p:cNvPr name="TextBox 9" id="9"/>
          <p:cNvSpPr txBox="true"/>
          <p:nvPr/>
        </p:nvSpPr>
        <p:spPr>
          <a:xfrm rot="0">
            <a:off x="871484" y="2974734"/>
            <a:ext cx="3451978" cy="862757"/>
          </a:xfrm>
          <a:prstGeom prst="rect">
            <a:avLst/>
          </a:prstGeom>
        </p:spPr>
        <p:txBody>
          <a:bodyPr anchor="t" rtlCol="false" tIns="0" lIns="0" bIns="0" rIns="0">
            <a:spAutoFit/>
          </a:bodyPr>
          <a:lstStyle/>
          <a:p>
            <a:pPr algn="ctr">
              <a:lnSpc>
                <a:spcPts val="3497"/>
              </a:lnSpc>
              <a:spcBef>
                <a:spcPct val="0"/>
              </a:spcBef>
            </a:pPr>
            <a:r>
              <a:rPr lang="en-US" sz="2498" u="sng">
                <a:solidFill>
                  <a:srgbClr val="000000"/>
                </a:solidFill>
                <a:latin typeface="Solway"/>
              </a:rPr>
              <a:t>1.Extra Educational Support</a:t>
            </a:r>
          </a:p>
        </p:txBody>
      </p:sp>
      <p:sp>
        <p:nvSpPr>
          <p:cNvPr name="TextBox 10" id="10"/>
          <p:cNvSpPr txBox="true"/>
          <p:nvPr/>
        </p:nvSpPr>
        <p:spPr>
          <a:xfrm rot="0">
            <a:off x="816993" y="7555749"/>
            <a:ext cx="16216016" cy="1329755"/>
          </a:xfrm>
          <a:prstGeom prst="rect">
            <a:avLst/>
          </a:prstGeom>
        </p:spPr>
        <p:txBody>
          <a:bodyPr anchor="t" rtlCol="false" tIns="0" lIns="0" bIns="0" rIns="0">
            <a:spAutoFit/>
          </a:bodyPr>
          <a:lstStyle/>
          <a:p>
            <a:pPr algn="just" marL="497865" indent="-248933" lvl="1">
              <a:lnSpc>
                <a:spcPts val="3228"/>
              </a:lnSpc>
              <a:buFont typeface="Arial"/>
              <a:buChar char="•"/>
            </a:pPr>
            <a:r>
              <a:rPr lang="en-US" sz="2305">
                <a:solidFill>
                  <a:srgbClr val="000000"/>
                </a:solidFill>
                <a:latin typeface="Solway"/>
              </a:rPr>
              <a:t> True negative rate and False negative rate is 1.0 for all categorical variables </a:t>
            </a:r>
          </a:p>
          <a:p>
            <a:pPr algn="just" marL="995730" indent="-331910" lvl="2">
              <a:lnSpc>
                <a:spcPts val="3228"/>
              </a:lnSpc>
              <a:buFont typeface="Arial"/>
              <a:buChar char="⚬"/>
            </a:pPr>
            <a:r>
              <a:rPr lang="en-US" sz="2305">
                <a:solidFill>
                  <a:srgbClr val="000000"/>
                </a:solidFill>
                <a:latin typeface="Solway"/>
              </a:rPr>
              <a:t>N</a:t>
            </a:r>
            <a:r>
              <a:rPr lang="en-US" sz="2305">
                <a:solidFill>
                  <a:srgbClr val="000000"/>
                </a:solidFill>
                <a:latin typeface="Solway"/>
              </a:rPr>
              <a:t>ot a desirable value for prediction. </a:t>
            </a:r>
          </a:p>
          <a:p>
            <a:pPr algn="just">
              <a:lnSpc>
                <a:spcPts val="941"/>
              </a:lnSpc>
            </a:pPr>
          </a:p>
          <a:p>
            <a:pPr algn="just" marL="497865" indent="-248933" lvl="1">
              <a:lnSpc>
                <a:spcPts val="3228"/>
              </a:lnSpc>
              <a:spcBef>
                <a:spcPct val="0"/>
              </a:spcBef>
              <a:buFont typeface="Arial"/>
              <a:buChar char="•"/>
            </a:pPr>
            <a:r>
              <a:rPr lang="en-US" sz="2305">
                <a:solidFill>
                  <a:srgbClr val="000000"/>
                </a:solidFill>
                <a:latin typeface="Solway"/>
              </a:rPr>
              <a:t>F</a:t>
            </a:r>
            <a:r>
              <a:rPr lang="en-US" sz="2305">
                <a:solidFill>
                  <a:srgbClr val="000000"/>
                </a:solidFill>
                <a:latin typeface="Solway"/>
              </a:rPr>
              <a:t>ocus on the accuracy of each variable as a means to predict G3 instead.</a:t>
            </a:r>
          </a:p>
        </p:txBody>
      </p:sp>
      <p:sp>
        <p:nvSpPr>
          <p:cNvPr name="TextBox 11" id="11"/>
          <p:cNvSpPr txBox="true"/>
          <p:nvPr/>
        </p:nvSpPr>
        <p:spPr>
          <a:xfrm rot="0">
            <a:off x="5392359" y="2974734"/>
            <a:ext cx="3180129" cy="862757"/>
          </a:xfrm>
          <a:prstGeom prst="rect">
            <a:avLst/>
          </a:prstGeom>
        </p:spPr>
        <p:txBody>
          <a:bodyPr anchor="t" rtlCol="false" tIns="0" lIns="0" bIns="0" rIns="0">
            <a:spAutoFit/>
          </a:bodyPr>
          <a:lstStyle/>
          <a:p>
            <a:pPr algn="ctr">
              <a:lnSpc>
                <a:spcPts val="3497"/>
              </a:lnSpc>
              <a:spcBef>
                <a:spcPct val="0"/>
              </a:spcBef>
            </a:pPr>
            <a:r>
              <a:rPr lang="en-US" sz="2498" u="sng">
                <a:solidFill>
                  <a:srgbClr val="000000"/>
                </a:solidFill>
                <a:latin typeface="Solway"/>
              </a:rPr>
              <a:t>2.Home Type (Urban VS Rural)</a:t>
            </a:r>
          </a:p>
        </p:txBody>
      </p:sp>
      <p:sp>
        <p:nvSpPr>
          <p:cNvPr name="TextBox 12" id="12"/>
          <p:cNvSpPr txBox="true"/>
          <p:nvPr/>
        </p:nvSpPr>
        <p:spPr>
          <a:xfrm rot="0">
            <a:off x="10029452" y="2974734"/>
            <a:ext cx="2616356" cy="862757"/>
          </a:xfrm>
          <a:prstGeom prst="rect">
            <a:avLst/>
          </a:prstGeom>
        </p:spPr>
        <p:txBody>
          <a:bodyPr anchor="t" rtlCol="false" tIns="0" lIns="0" bIns="0" rIns="0">
            <a:spAutoFit/>
          </a:bodyPr>
          <a:lstStyle/>
          <a:p>
            <a:pPr algn="ctr">
              <a:lnSpc>
                <a:spcPts val="3497"/>
              </a:lnSpc>
              <a:spcBef>
                <a:spcPct val="0"/>
              </a:spcBef>
            </a:pPr>
            <a:r>
              <a:rPr lang="en-US" sz="2498" u="sng">
                <a:solidFill>
                  <a:srgbClr val="000000"/>
                </a:solidFill>
                <a:latin typeface="Solway"/>
              </a:rPr>
              <a:t>3.Additional Paid Classes</a:t>
            </a:r>
          </a:p>
        </p:txBody>
      </p:sp>
      <p:sp>
        <p:nvSpPr>
          <p:cNvPr name="TextBox 13" id="13"/>
          <p:cNvSpPr txBox="true"/>
          <p:nvPr/>
        </p:nvSpPr>
        <p:spPr>
          <a:xfrm rot="0">
            <a:off x="14146312" y="2974734"/>
            <a:ext cx="3096353" cy="862757"/>
          </a:xfrm>
          <a:prstGeom prst="rect">
            <a:avLst/>
          </a:prstGeom>
        </p:spPr>
        <p:txBody>
          <a:bodyPr anchor="t" rtlCol="false" tIns="0" lIns="0" bIns="0" rIns="0">
            <a:spAutoFit/>
          </a:bodyPr>
          <a:lstStyle/>
          <a:p>
            <a:pPr algn="ctr">
              <a:lnSpc>
                <a:spcPts val="3497"/>
              </a:lnSpc>
              <a:spcBef>
                <a:spcPct val="0"/>
              </a:spcBef>
            </a:pPr>
            <a:r>
              <a:rPr lang="en-US" sz="2498" u="sng">
                <a:solidFill>
                  <a:srgbClr val="000000"/>
                </a:solidFill>
                <a:latin typeface="Solway"/>
              </a:rPr>
              <a:t>4.Attended Nursery School</a:t>
            </a:r>
          </a:p>
        </p:txBody>
      </p:sp>
      <p:graphicFrame>
        <p:nvGraphicFramePr>
          <p:cNvPr name="Table 14" id="14"/>
          <p:cNvGraphicFramePr>
            <a:graphicFrameLocks noGrp="true"/>
          </p:cNvGraphicFramePr>
          <p:nvPr/>
        </p:nvGraphicFramePr>
        <p:xfrm>
          <a:off x="667339" y="4218542"/>
          <a:ext cx="3860268" cy="803996"/>
        </p:xfrm>
        <a:graphic>
          <a:graphicData uri="http://schemas.openxmlformats.org/drawingml/2006/table">
            <a:tbl>
              <a:tblPr/>
              <a:tblGrid>
                <a:gridCol w="1279391"/>
                <a:gridCol w="619141"/>
                <a:gridCol w="980868"/>
                <a:gridCol w="980868"/>
              </a:tblGrid>
              <a:tr h="660998">
                <a:tc>
                  <a:txBody>
                    <a:bodyPr anchor="t" rtlCol="false"/>
                    <a:lstStyle/>
                    <a:p>
                      <a:pPr algn="ctr">
                        <a:lnSpc>
                          <a:spcPts val="2380"/>
                        </a:lnSpc>
                        <a:defRPr/>
                      </a:pPr>
                      <a:r>
                        <a:rPr lang="en-US" sz="1700">
                          <a:solidFill>
                            <a:srgbClr val="000000"/>
                          </a:solidFill>
                          <a:latin typeface="Solway Bold"/>
                        </a:rPr>
                        <a:t>Accuracy</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solidFill>
                      <a:srgbClr val="AFD4CB"/>
                    </a:solidFill>
                  </a:tcPr>
                </a:tc>
                <a:tc gridSpan="3">
                  <a:txBody>
                    <a:bodyPr anchor="t" rtlCol="false"/>
                    <a:lstStyle/>
                    <a:p>
                      <a:pPr algn="ctr">
                        <a:lnSpc>
                          <a:spcPts val="2659"/>
                        </a:lnSpc>
                        <a:defRPr/>
                      </a:pPr>
                      <a:r>
                        <a:rPr lang="en-US" sz="1899">
                          <a:solidFill>
                            <a:srgbClr val="000000"/>
                          </a:solidFill>
                          <a:latin typeface="Solway"/>
                        </a:rPr>
                        <a:t>0.867052031213873</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0.867052031213873</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0.867052031213873</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r>
            </a:tbl>
          </a:graphicData>
        </a:graphic>
      </p:graphicFrame>
      <p:graphicFrame>
        <p:nvGraphicFramePr>
          <p:cNvPr name="Table 15" id="15"/>
          <p:cNvGraphicFramePr>
            <a:graphicFrameLocks noGrp="true"/>
          </p:cNvGraphicFramePr>
          <p:nvPr/>
        </p:nvGraphicFramePr>
        <p:xfrm>
          <a:off x="5036972" y="5171422"/>
          <a:ext cx="3542941" cy="1749100"/>
        </p:xfrm>
        <a:graphic>
          <a:graphicData uri="http://schemas.openxmlformats.org/drawingml/2006/table">
            <a:tbl>
              <a:tblPr/>
              <a:tblGrid>
                <a:gridCol w="842230"/>
                <a:gridCol w="929241"/>
                <a:gridCol w="863983"/>
                <a:gridCol w="907488"/>
              </a:tblGrid>
              <a:tr h="874550">
                <a:tc>
                  <a:txBody>
                    <a:bodyPr anchor="t" rtlCol="false"/>
                    <a:lstStyle/>
                    <a:p>
                      <a:pPr algn="ctr">
                        <a:lnSpc>
                          <a:spcPts val="2569"/>
                        </a:lnSpc>
                        <a:defRPr/>
                      </a:pPr>
                      <a:r>
                        <a:rPr lang="en-US" sz="1835">
                          <a:solidFill>
                            <a:srgbClr val="000000"/>
                          </a:solidFill>
                          <a:latin typeface="Solway Bold"/>
                        </a:rPr>
                        <a:t>TPR</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F0E5E3"/>
                    </a:solidFill>
                  </a:tcPr>
                </a:tc>
                <a:tc>
                  <a:txBody>
                    <a:bodyPr anchor="t" rtlCol="false"/>
                    <a:lstStyle/>
                    <a:p>
                      <a:pPr algn="ctr">
                        <a:lnSpc>
                          <a:spcPts val="2569"/>
                        </a:lnSpc>
                        <a:defRPr/>
                      </a:pPr>
                      <a:r>
                        <a:rPr lang="en-US" sz="1835">
                          <a:solidFill>
                            <a:srgbClr val="000000"/>
                          </a:solidFill>
                          <a:latin typeface="Solway"/>
                        </a:rPr>
                        <a:t>1.0</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c>
                  <a:txBody>
                    <a:bodyPr anchor="t" rtlCol="false"/>
                    <a:lstStyle/>
                    <a:p>
                      <a:pPr algn="ctr">
                        <a:lnSpc>
                          <a:spcPts val="2569"/>
                        </a:lnSpc>
                        <a:defRPr/>
                      </a:pPr>
                      <a:r>
                        <a:rPr lang="en-US" sz="1835">
                          <a:solidFill>
                            <a:srgbClr val="000000"/>
                          </a:solidFill>
                          <a:latin typeface="Solway Bold"/>
                        </a:rPr>
                        <a:t>FPR</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F0E5E3"/>
                    </a:solidFill>
                  </a:tcPr>
                </a:tc>
                <a:tc>
                  <a:txBody>
                    <a:bodyPr anchor="t" rtlCol="false"/>
                    <a:lstStyle/>
                    <a:p>
                      <a:pPr algn="ctr">
                        <a:lnSpc>
                          <a:spcPts val="2569"/>
                        </a:lnSpc>
                        <a:defRPr/>
                      </a:pPr>
                      <a:r>
                        <a:rPr lang="en-US" sz="1835">
                          <a:solidFill>
                            <a:srgbClr val="000000"/>
                          </a:solidFill>
                          <a:latin typeface="Solway"/>
                        </a:rPr>
                        <a:t>0.0</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r>
              <a:tr h="874550">
                <a:tc>
                  <a:txBody>
                    <a:bodyPr anchor="t" rtlCol="false"/>
                    <a:lstStyle/>
                    <a:p>
                      <a:pPr algn="ctr">
                        <a:lnSpc>
                          <a:spcPts val="2569"/>
                        </a:lnSpc>
                        <a:defRPr/>
                      </a:pPr>
                      <a:r>
                        <a:rPr lang="en-US" sz="1835">
                          <a:solidFill>
                            <a:srgbClr val="000000"/>
                          </a:solidFill>
                          <a:latin typeface="Solway Bold"/>
                        </a:rPr>
                        <a:t>TNR</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C6B6AB"/>
                    </a:solidFill>
                  </a:tcPr>
                </a:tc>
                <a:tc>
                  <a:txBody>
                    <a:bodyPr anchor="t" rtlCol="false"/>
                    <a:lstStyle/>
                    <a:p>
                      <a:pPr algn="ctr">
                        <a:lnSpc>
                          <a:spcPts val="2569"/>
                        </a:lnSpc>
                        <a:defRPr/>
                      </a:pPr>
                      <a:r>
                        <a:rPr lang="en-US" sz="1835">
                          <a:solidFill>
                            <a:srgbClr val="000000"/>
                          </a:solidFill>
                          <a:latin typeface="Solway"/>
                        </a:rPr>
                        <a:t>0.0</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c>
                  <a:txBody>
                    <a:bodyPr anchor="t" rtlCol="false"/>
                    <a:lstStyle/>
                    <a:p>
                      <a:pPr algn="ctr">
                        <a:lnSpc>
                          <a:spcPts val="2569"/>
                        </a:lnSpc>
                        <a:defRPr/>
                      </a:pPr>
                      <a:r>
                        <a:rPr lang="en-US" sz="1835">
                          <a:solidFill>
                            <a:srgbClr val="000000"/>
                          </a:solidFill>
                          <a:latin typeface="Solway Bold"/>
                        </a:rPr>
                        <a:t>FNR</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solidFill>
                      <a:srgbClr val="C6B6AB"/>
                    </a:solidFill>
                  </a:tcPr>
                </a:tc>
                <a:tc>
                  <a:txBody>
                    <a:bodyPr anchor="t" rtlCol="false"/>
                    <a:lstStyle/>
                    <a:p>
                      <a:pPr algn="ctr">
                        <a:lnSpc>
                          <a:spcPts val="2569"/>
                        </a:lnSpc>
                        <a:defRPr/>
                      </a:pPr>
                      <a:r>
                        <a:rPr lang="en-US" sz="1835">
                          <a:solidFill>
                            <a:srgbClr val="000000"/>
                          </a:solidFill>
                          <a:latin typeface="Solway"/>
                        </a:rPr>
                        <a:t>1.0</a:t>
                      </a:r>
                      <a:endParaRPr lang="en-US" sz="1100"/>
                    </a:p>
                  </a:txBody>
                  <a:tcPr marL="174840" marR="174840" marT="174840" marB="174840" anchor="ctr">
                    <a:lnL cmpd="sng" algn="ctr" cap="flat" w="32094">
                      <a:solidFill>
                        <a:srgbClr val="000000"/>
                      </a:solidFill>
                      <a:prstDash val="solid"/>
                      <a:round/>
                      <a:headEnd type="none" w="med" len="med"/>
                      <a:tailEnd type="none" w="med" len="med"/>
                    </a:lnL>
                    <a:lnR cmpd="sng" algn="ctr" cap="flat" w="32094">
                      <a:solidFill>
                        <a:srgbClr val="000000"/>
                      </a:solidFill>
                      <a:prstDash val="solid"/>
                      <a:round/>
                      <a:headEnd type="none" w="med" len="med"/>
                      <a:tailEnd type="none" w="med" len="med"/>
                    </a:lnR>
                    <a:lnT cmpd="sng" algn="ctr" cap="flat" w="32094">
                      <a:solidFill>
                        <a:srgbClr val="000000"/>
                      </a:solidFill>
                      <a:prstDash val="solid"/>
                      <a:round/>
                      <a:headEnd type="none" w="med" len="med"/>
                      <a:tailEnd type="none" w="med" len="med"/>
                    </a:lnT>
                    <a:lnB cmpd="sng" algn="ctr" cap="flat" w="32094">
                      <a:solidFill>
                        <a:srgbClr val="000000"/>
                      </a:solidFill>
                      <a:prstDash val="solid"/>
                      <a:round/>
                      <a:headEnd type="none" w="med" len="med"/>
                      <a:tailEnd type="none" w="med" len="med"/>
                    </a:lnB>
                  </a:tcPr>
                </a:tc>
              </a:tr>
            </a:tbl>
          </a:graphicData>
        </a:graphic>
      </p:graphicFrame>
      <p:graphicFrame>
        <p:nvGraphicFramePr>
          <p:cNvPr name="Table 16" id="16"/>
          <p:cNvGraphicFramePr>
            <a:graphicFrameLocks noGrp="true"/>
          </p:cNvGraphicFramePr>
          <p:nvPr/>
        </p:nvGraphicFramePr>
        <p:xfrm>
          <a:off x="5052290" y="4218542"/>
          <a:ext cx="3860268" cy="803996"/>
        </p:xfrm>
        <a:graphic>
          <a:graphicData uri="http://schemas.openxmlformats.org/drawingml/2006/table">
            <a:tbl>
              <a:tblPr/>
              <a:tblGrid>
                <a:gridCol w="1279391"/>
                <a:gridCol w="619141"/>
                <a:gridCol w="980868"/>
                <a:gridCol w="980868"/>
              </a:tblGrid>
              <a:tr h="660998">
                <a:tc>
                  <a:txBody>
                    <a:bodyPr anchor="t" rtlCol="false"/>
                    <a:lstStyle/>
                    <a:p>
                      <a:pPr algn="ctr">
                        <a:lnSpc>
                          <a:spcPts val="2379"/>
                        </a:lnSpc>
                        <a:defRPr/>
                      </a:pPr>
                      <a:r>
                        <a:rPr lang="en-US" sz="1699">
                          <a:solidFill>
                            <a:srgbClr val="000000"/>
                          </a:solidFill>
                          <a:latin typeface="Solway Bold"/>
                        </a:rPr>
                        <a:t>Accuracy</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solidFill>
                      <a:srgbClr val="AFD4CB"/>
                    </a:solidFill>
                  </a:tcPr>
                </a:tc>
                <a:tc gridSpan="3">
                  <a:txBody>
                    <a:bodyPr anchor="t" rtlCol="false"/>
                    <a:lstStyle/>
                    <a:p>
                      <a:pPr algn="ctr">
                        <a:lnSpc>
                          <a:spcPts val="2659"/>
                        </a:lnSpc>
                        <a:defRPr/>
                      </a:pPr>
                      <a:r>
                        <a:rPr lang="en-US" sz="1899">
                          <a:solidFill>
                            <a:srgbClr val="000000"/>
                          </a:solidFill>
                          <a:latin typeface="Solway"/>
                        </a:rPr>
                        <a:t>0.851637764932562</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0.851637764932562</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0.851637764932562</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r>
            </a:tbl>
          </a:graphicData>
        </a:graphic>
      </p:graphicFrame>
      <p:graphicFrame>
        <p:nvGraphicFramePr>
          <p:cNvPr name="Table 17" id="17"/>
          <p:cNvGraphicFramePr>
            <a:graphicFrameLocks noGrp="true"/>
          </p:cNvGraphicFramePr>
          <p:nvPr/>
        </p:nvGraphicFramePr>
        <p:xfrm>
          <a:off x="9406605" y="5169466"/>
          <a:ext cx="3528415" cy="1741928"/>
        </p:xfrm>
        <a:graphic>
          <a:graphicData uri="http://schemas.openxmlformats.org/drawingml/2006/table">
            <a:tbl>
              <a:tblPr/>
              <a:tblGrid>
                <a:gridCol w="838777"/>
                <a:gridCol w="925431"/>
                <a:gridCol w="860440"/>
                <a:gridCol w="903767"/>
              </a:tblGrid>
              <a:tr h="870964">
                <a:tc>
                  <a:txBody>
                    <a:bodyPr anchor="t" rtlCol="false"/>
                    <a:lstStyle/>
                    <a:p>
                      <a:pPr algn="ctr">
                        <a:lnSpc>
                          <a:spcPts val="2564"/>
                        </a:lnSpc>
                        <a:defRPr/>
                      </a:pPr>
                      <a:r>
                        <a:rPr lang="en-US" sz="1831">
                          <a:solidFill>
                            <a:srgbClr val="000000"/>
                          </a:solidFill>
                          <a:latin typeface="Solway Bold"/>
                        </a:rPr>
                        <a:t>TPR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F0E5E3"/>
                    </a:solidFill>
                  </a:tcPr>
                </a:tc>
                <a:tc>
                  <a:txBody>
                    <a:bodyPr anchor="t" rtlCol="false"/>
                    <a:lstStyle/>
                    <a:p>
                      <a:pPr algn="ctr">
                        <a:lnSpc>
                          <a:spcPts val="2564"/>
                        </a:lnSpc>
                        <a:defRPr/>
                      </a:pPr>
                      <a:r>
                        <a:rPr lang="en-US" sz="1831">
                          <a:solidFill>
                            <a:srgbClr val="000000"/>
                          </a:solidFill>
                          <a:latin typeface="Solway"/>
                        </a:rPr>
                        <a:t>1.0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c>
                  <a:txBody>
                    <a:bodyPr anchor="t" rtlCol="false"/>
                    <a:lstStyle/>
                    <a:p>
                      <a:pPr algn="ctr">
                        <a:lnSpc>
                          <a:spcPts val="2564"/>
                        </a:lnSpc>
                        <a:defRPr/>
                      </a:pPr>
                      <a:r>
                        <a:rPr lang="en-US" sz="1831">
                          <a:solidFill>
                            <a:srgbClr val="000000"/>
                          </a:solidFill>
                          <a:latin typeface="Solway Bold"/>
                        </a:rPr>
                        <a:t>FPR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F0E5E3"/>
                    </a:solidFill>
                  </a:tcPr>
                </a:tc>
                <a:tc>
                  <a:txBody>
                    <a:bodyPr anchor="t" rtlCol="false"/>
                    <a:lstStyle/>
                    <a:p>
                      <a:pPr algn="ctr">
                        <a:lnSpc>
                          <a:spcPts val="2564"/>
                        </a:lnSpc>
                        <a:defRPr/>
                      </a:pPr>
                      <a:r>
                        <a:rPr lang="en-US" sz="1831">
                          <a:solidFill>
                            <a:srgbClr val="000000"/>
                          </a:solidFill>
                          <a:latin typeface="Solway"/>
                        </a:rPr>
                        <a:t>0.0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r>
              <a:tr h="870964">
                <a:tc>
                  <a:txBody>
                    <a:bodyPr anchor="t" rtlCol="false"/>
                    <a:lstStyle/>
                    <a:p>
                      <a:pPr algn="ctr">
                        <a:lnSpc>
                          <a:spcPts val="2564"/>
                        </a:lnSpc>
                        <a:defRPr/>
                      </a:pPr>
                      <a:r>
                        <a:rPr lang="en-US" sz="1831">
                          <a:solidFill>
                            <a:srgbClr val="000000"/>
                          </a:solidFill>
                          <a:latin typeface="Solway Bold"/>
                        </a:rPr>
                        <a:t>TNR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C6B6AB"/>
                    </a:solidFill>
                  </a:tcPr>
                </a:tc>
                <a:tc>
                  <a:txBody>
                    <a:bodyPr anchor="t" rtlCol="false"/>
                    <a:lstStyle/>
                    <a:p>
                      <a:pPr algn="ctr">
                        <a:lnSpc>
                          <a:spcPts val="2564"/>
                        </a:lnSpc>
                        <a:defRPr/>
                      </a:pPr>
                      <a:r>
                        <a:rPr lang="en-US" sz="1831">
                          <a:solidFill>
                            <a:srgbClr val="000000"/>
                          </a:solidFill>
                          <a:latin typeface="Solway"/>
                        </a:rPr>
                        <a:t>0.0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c>
                  <a:txBody>
                    <a:bodyPr anchor="t" rtlCol="false"/>
                    <a:lstStyle/>
                    <a:p>
                      <a:pPr algn="ctr">
                        <a:lnSpc>
                          <a:spcPts val="2564"/>
                        </a:lnSpc>
                        <a:defRPr/>
                      </a:pPr>
                      <a:r>
                        <a:rPr lang="en-US" sz="1831">
                          <a:solidFill>
                            <a:srgbClr val="000000"/>
                          </a:solidFill>
                          <a:latin typeface="Solway Bold"/>
                        </a:rPr>
                        <a:t>FNR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C6B6AB"/>
                    </a:solidFill>
                  </a:tcPr>
                </a:tc>
                <a:tc>
                  <a:txBody>
                    <a:bodyPr anchor="t" rtlCol="false"/>
                    <a:lstStyle/>
                    <a:p>
                      <a:pPr algn="ctr">
                        <a:lnSpc>
                          <a:spcPts val="2564"/>
                        </a:lnSpc>
                        <a:defRPr/>
                      </a:pPr>
                      <a:r>
                        <a:rPr lang="en-US" sz="1831">
                          <a:solidFill>
                            <a:srgbClr val="000000"/>
                          </a:solidFill>
                          <a:latin typeface="Solway"/>
                        </a:rPr>
                        <a:t>1.0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r>
            </a:tbl>
          </a:graphicData>
        </a:graphic>
      </p:graphicFrame>
      <p:graphicFrame>
        <p:nvGraphicFramePr>
          <p:cNvPr name="Table 18" id="18"/>
          <p:cNvGraphicFramePr>
            <a:graphicFrameLocks noGrp="true"/>
          </p:cNvGraphicFramePr>
          <p:nvPr/>
        </p:nvGraphicFramePr>
        <p:xfrm>
          <a:off x="9409784" y="4218542"/>
          <a:ext cx="3852346" cy="802346"/>
        </p:xfrm>
        <a:graphic>
          <a:graphicData uri="http://schemas.openxmlformats.org/drawingml/2006/table">
            <a:tbl>
              <a:tblPr/>
              <a:tblGrid>
                <a:gridCol w="1276765"/>
                <a:gridCol w="617871"/>
                <a:gridCol w="978855"/>
                <a:gridCol w="978855"/>
              </a:tblGrid>
              <a:tr h="659642">
                <a:tc>
                  <a:txBody>
                    <a:bodyPr anchor="t" rtlCol="false"/>
                    <a:lstStyle/>
                    <a:p>
                      <a:pPr algn="ctr">
                        <a:lnSpc>
                          <a:spcPts val="2380"/>
                        </a:lnSpc>
                        <a:defRPr/>
                      </a:pPr>
                      <a:r>
                        <a:rPr lang="en-US" sz="1700">
                          <a:solidFill>
                            <a:srgbClr val="000000"/>
                          </a:solidFill>
                          <a:latin typeface="Solway Bold"/>
                        </a:rPr>
                        <a:t>Accuracy</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solidFill>
                      <a:srgbClr val="AFD4CB"/>
                    </a:solidFill>
                  </a:tcPr>
                </a:tc>
                <a:tc gridSpan="3">
                  <a:txBody>
                    <a:bodyPr anchor="t" rtlCol="false"/>
                    <a:lstStyle/>
                    <a:p>
                      <a:pPr algn="ctr">
                        <a:lnSpc>
                          <a:spcPts val="2659"/>
                        </a:lnSpc>
                        <a:defRPr/>
                      </a:pPr>
                      <a:r>
                        <a:rPr lang="en-US" sz="1899">
                          <a:solidFill>
                            <a:srgbClr val="000000"/>
                          </a:solidFill>
                          <a:latin typeface="Solway"/>
                        </a:rPr>
                        <a:t>0.855491329479768</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0.855491329479768</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0.855491329479768</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tcPr>
                </a:tc>
              </a:tr>
            </a:tbl>
          </a:graphicData>
        </a:graphic>
      </p:graphicFrame>
      <p:graphicFrame>
        <p:nvGraphicFramePr>
          <p:cNvPr name="Table 19" id="19"/>
          <p:cNvGraphicFramePr>
            <a:graphicFrameLocks noGrp="true"/>
          </p:cNvGraphicFramePr>
          <p:nvPr/>
        </p:nvGraphicFramePr>
        <p:xfrm>
          <a:off x="13768315" y="5169466"/>
          <a:ext cx="3528415" cy="1741928"/>
        </p:xfrm>
        <a:graphic>
          <a:graphicData uri="http://schemas.openxmlformats.org/drawingml/2006/table">
            <a:tbl>
              <a:tblPr/>
              <a:tblGrid>
                <a:gridCol w="838777"/>
                <a:gridCol w="925431"/>
                <a:gridCol w="860440"/>
                <a:gridCol w="903767"/>
              </a:tblGrid>
              <a:tr h="870964">
                <a:tc>
                  <a:txBody>
                    <a:bodyPr anchor="t" rtlCol="false"/>
                    <a:lstStyle/>
                    <a:p>
                      <a:pPr algn="ctr">
                        <a:lnSpc>
                          <a:spcPts val="2564"/>
                        </a:lnSpc>
                        <a:defRPr/>
                      </a:pPr>
                      <a:r>
                        <a:rPr lang="en-US" sz="1831">
                          <a:solidFill>
                            <a:srgbClr val="000000"/>
                          </a:solidFill>
                          <a:latin typeface="Solway Bold"/>
                        </a:rPr>
                        <a:t>TPR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F0E5E3"/>
                    </a:solidFill>
                  </a:tcPr>
                </a:tc>
                <a:tc>
                  <a:txBody>
                    <a:bodyPr anchor="t" rtlCol="false"/>
                    <a:lstStyle/>
                    <a:p>
                      <a:pPr algn="ctr">
                        <a:lnSpc>
                          <a:spcPts val="2564"/>
                        </a:lnSpc>
                        <a:defRPr/>
                      </a:pPr>
                      <a:r>
                        <a:rPr lang="en-US" sz="1831">
                          <a:solidFill>
                            <a:srgbClr val="000000"/>
                          </a:solidFill>
                          <a:latin typeface="Solway"/>
                        </a:rPr>
                        <a:t>1.0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c>
                  <a:txBody>
                    <a:bodyPr anchor="t" rtlCol="false"/>
                    <a:lstStyle/>
                    <a:p>
                      <a:pPr algn="ctr">
                        <a:lnSpc>
                          <a:spcPts val="2564"/>
                        </a:lnSpc>
                        <a:defRPr/>
                      </a:pPr>
                      <a:r>
                        <a:rPr lang="en-US" sz="1831">
                          <a:solidFill>
                            <a:srgbClr val="000000"/>
                          </a:solidFill>
                          <a:latin typeface="Solway Bold"/>
                        </a:rPr>
                        <a:t>FPR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F0E5E3"/>
                    </a:solidFill>
                  </a:tcPr>
                </a:tc>
                <a:tc>
                  <a:txBody>
                    <a:bodyPr anchor="t" rtlCol="false"/>
                    <a:lstStyle/>
                    <a:p>
                      <a:pPr algn="ctr">
                        <a:lnSpc>
                          <a:spcPts val="2564"/>
                        </a:lnSpc>
                        <a:defRPr/>
                      </a:pPr>
                      <a:r>
                        <a:rPr lang="en-US" sz="1831">
                          <a:solidFill>
                            <a:srgbClr val="000000"/>
                          </a:solidFill>
                          <a:latin typeface="Solway"/>
                        </a:rPr>
                        <a:t>0.0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r>
              <a:tr h="870964">
                <a:tc>
                  <a:txBody>
                    <a:bodyPr anchor="t" rtlCol="false"/>
                    <a:lstStyle/>
                    <a:p>
                      <a:pPr algn="ctr">
                        <a:lnSpc>
                          <a:spcPts val="2564"/>
                        </a:lnSpc>
                        <a:defRPr/>
                      </a:pPr>
                      <a:r>
                        <a:rPr lang="en-US" sz="1831">
                          <a:solidFill>
                            <a:srgbClr val="000000"/>
                          </a:solidFill>
                          <a:latin typeface="Solway Bold"/>
                        </a:rPr>
                        <a:t>TNR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C6B6AB"/>
                    </a:solidFill>
                  </a:tcPr>
                </a:tc>
                <a:tc>
                  <a:txBody>
                    <a:bodyPr anchor="t" rtlCol="false"/>
                    <a:lstStyle/>
                    <a:p>
                      <a:pPr algn="ctr">
                        <a:lnSpc>
                          <a:spcPts val="2564"/>
                        </a:lnSpc>
                        <a:defRPr/>
                      </a:pPr>
                      <a:r>
                        <a:rPr lang="en-US" sz="1831">
                          <a:solidFill>
                            <a:srgbClr val="000000"/>
                          </a:solidFill>
                          <a:latin typeface="Solway"/>
                        </a:rPr>
                        <a:t>0.0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c>
                  <a:txBody>
                    <a:bodyPr anchor="t" rtlCol="false"/>
                    <a:lstStyle/>
                    <a:p>
                      <a:pPr algn="ctr">
                        <a:lnSpc>
                          <a:spcPts val="2564"/>
                        </a:lnSpc>
                        <a:defRPr/>
                      </a:pPr>
                      <a:r>
                        <a:rPr lang="en-US" sz="1831">
                          <a:solidFill>
                            <a:srgbClr val="000000"/>
                          </a:solidFill>
                          <a:latin typeface="Solway Bold"/>
                        </a:rPr>
                        <a:t>FNR</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solidFill>
                      <a:srgbClr val="C6B6AB"/>
                    </a:solidFill>
                  </a:tcPr>
                </a:tc>
                <a:tc>
                  <a:txBody>
                    <a:bodyPr anchor="t" rtlCol="false"/>
                    <a:lstStyle/>
                    <a:p>
                      <a:pPr algn="ctr">
                        <a:lnSpc>
                          <a:spcPts val="2564"/>
                        </a:lnSpc>
                        <a:defRPr/>
                      </a:pPr>
                      <a:r>
                        <a:rPr lang="en-US" sz="1831">
                          <a:solidFill>
                            <a:srgbClr val="000000"/>
                          </a:solidFill>
                          <a:latin typeface="Solway"/>
                        </a:rPr>
                        <a:t>1.0</a:t>
                      </a:r>
                      <a:endParaRPr lang="en-US" sz="1100"/>
                    </a:p>
                  </a:txBody>
                  <a:tcPr marL="174481" marR="174481" marT="174481" marB="174481" anchor="ctr">
                    <a:lnL cmpd="sng" algn="ctr" cap="flat" w="31962">
                      <a:solidFill>
                        <a:srgbClr val="000000"/>
                      </a:solidFill>
                      <a:prstDash val="solid"/>
                      <a:round/>
                      <a:headEnd type="none" w="med" len="med"/>
                      <a:tailEnd type="none" w="med" len="med"/>
                    </a:lnL>
                    <a:lnR cmpd="sng" algn="ctr" cap="flat" w="31962">
                      <a:solidFill>
                        <a:srgbClr val="000000"/>
                      </a:solidFill>
                      <a:prstDash val="solid"/>
                      <a:round/>
                      <a:headEnd type="none" w="med" len="med"/>
                      <a:tailEnd type="none" w="med" len="med"/>
                    </a:lnR>
                    <a:lnT cmpd="sng" algn="ctr" cap="flat" w="31962">
                      <a:solidFill>
                        <a:srgbClr val="000000"/>
                      </a:solidFill>
                      <a:prstDash val="solid"/>
                      <a:round/>
                      <a:headEnd type="none" w="med" len="med"/>
                      <a:tailEnd type="none" w="med" len="med"/>
                    </a:lnT>
                    <a:lnB cmpd="sng" algn="ctr" cap="flat" w="31962">
                      <a:solidFill>
                        <a:srgbClr val="000000"/>
                      </a:solidFill>
                      <a:prstDash val="solid"/>
                      <a:round/>
                      <a:headEnd type="none" w="med" len="med"/>
                      <a:tailEnd type="none" w="med" len="med"/>
                    </a:lnB>
                  </a:tcPr>
                </a:tc>
              </a:tr>
            </a:tbl>
          </a:graphicData>
        </a:graphic>
      </p:graphicFrame>
      <p:graphicFrame>
        <p:nvGraphicFramePr>
          <p:cNvPr name="Table 20" id="20"/>
          <p:cNvGraphicFramePr>
            <a:graphicFrameLocks noGrp="true"/>
          </p:cNvGraphicFramePr>
          <p:nvPr/>
        </p:nvGraphicFramePr>
        <p:xfrm>
          <a:off x="13768315" y="4218542"/>
          <a:ext cx="3852346" cy="802346"/>
        </p:xfrm>
        <a:graphic>
          <a:graphicData uri="http://schemas.openxmlformats.org/drawingml/2006/table">
            <a:tbl>
              <a:tblPr/>
              <a:tblGrid>
                <a:gridCol w="1276765"/>
                <a:gridCol w="617871"/>
                <a:gridCol w="978855"/>
                <a:gridCol w="978855"/>
              </a:tblGrid>
              <a:tr h="659642">
                <a:tc>
                  <a:txBody>
                    <a:bodyPr anchor="t" rtlCol="false"/>
                    <a:lstStyle/>
                    <a:p>
                      <a:pPr algn="ctr">
                        <a:lnSpc>
                          <a:spcPts val="2380"/>
                        </a:lnSpc>
                        <a:defRPr/>
                      </a:pPr>
                      <a:r>
                        <a:rPr lang="en-US" sz="1700">
                          <a:solidFill>
                            <a:srgbClr val="000000"/>
                          </a:solidFill>
                          <a:latin typeface="Solway Bold"/>
                        </a:rPr>
                        <a:t>Accuracy</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solidFill>
                      <a:srgbClr val="AFD4CB"/>
                    </a:solidFill>
                  </a:tcPr>
                </a:tc>
                <a:tc gridSpan="3">
                  <a:txBody>
                    <a:bodyPr anchor="t" rtlCol="false"/>
                    <a:lstStyle/>
                    <a:p>
                      <a:pPr algn="ctr">
                        <a:lnSpc>
                          <a:spcPts val="2659"/>
                        </a:lnSpc>
                        <a:defRPr/>
                      </a:pPr>
                      <a:r>
                        <a:rPr lang="en-US" sz="1899">
                          <a:solidFill>
                            <a:srgbClr val="000000"/>
                          </a:solidFill>
                          <a:latin typeface="Solway"/>
                        </a:rPr>
                        <a:t>0.855491329479768</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0.855491329479768</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tcPr>
                </a:tc>
                <a:tc hMerge="true">
                  <a:txBody>
                    <a:bodyPr anchor="t" rtlCol="false"/>
                    <a:lstStyle/>
                    <a:p>
                      <a:pPr algn="ctr">
                        <a:lnSpc>
                          <a:spcPts val="2659"/>
                        </a:lnSpc>
                        <a:defRPr/>
                      </a:pPr>
                      <a:r>
                        <a:rPr lang="en-US" sz="1899">
                          <a:solidFill>
                            <a:srgbClr val="000000"/>
                          </a:solidFill>
                          <a:latin typeface="Solway"/>
                        </a:rPr>
                        <a:t>0.855491329479768</a:t>
                      </a:r>
                      <a:endParaRPr lang="en-US" sz="1100"/>
                    </a:p>
                  </a:txBody>
                  <a:tcPr marL="0" marR="0" marT="0" marB="0" anchor="ctr">
                    <a:lnL cmpd="sng" algn="ctr" cap="flat" w="34896">
                      <a:solidFill>
                        <a:srgbClr val="000000"/>
                      </a:solidFill>
                      <a:prstDash val="solid"/>
                      <a:round/>
                      <a:headEnd type="none" w="med" len="med"/>
                      <a:tailEnd type="none" w="med" len="med"/>
                    </a:lnL>
                    <a:lnR cmpd="sng" algn="ctr" cap="flat" w="34896">
                      <a:solidFill>
                        <a:srgbClr val="000000"/>
                      </a:solidFill>
                      <a:prstDash val="solid"/>
                      <a:round/>
                      <a:headEnd type="none" w="med" len="med"/>
                      <a:tailEnd type="none" w="med" len="med"/>
                    </a:lnR>
                    <a:lnT cmpd="sng" algn="ctr" cap="flat" w="34896">
                      <a:solidFill>
                        <a:srgbClr val="000000"/>
                      </a:solidFill>
                      <a:prstDash val="solid"/>
                      <a:round/>
                      <a:headEnd type="none" w="med" len="med"/>
                      <a:tailEnd type="none" w="med" len="med"/>
                    </a:lnT>
                    <a:lnB cmpd="sng" algn="ctr" cap="flat" w="34896">
                      <a:solidFill>
                        <a:srgbClr val="000000"/>
                      </a:solidFill>
                      <a:prstDash val="solid"/>
                      <a:round/>
                      <a:headEnd type="none" w="med" len="med"/>
                      <a:tailEnd type="none" w="med" len="med"/>
                    </a:lnB>
                  </a:tcPr>
                </a:tc>
              </a:tr>
            </a:tbl>
          </a:graphicData>
        </a:graphic>
      </p:graphicFrame>
      <p:sp>
        <p:nvSpPr>
          <p:cNvPr name="AutoShape 21" id="21"/>
          <p:cNvSpPr/>
          <p:nvPr/>
        </p:nvSpPr>
        <p:spPr>
          <a:xfrm flipV="true">
            <a:off x="4797589" y="2959510"/>
            <a:ext cx="16114" cy="4377076"/>
          </a:xfrm>
          <a:prstGeom prst="line">
            <a:avLst/>
          </a:prstGeom>
          <a:ln cap="flat" w="47625">
            <a:solidFill>
              <a:srgbClr val="404E50"/>
            </a:solidFill>
            <a:prstDash val="solid"/>
            <a:headEnd type="none" len="sm" w="sm"/>
            <a:tailEnd type="none" len="sm" w="sm"/>
          </a:ln>
        </p:spPr>
      </p:sp>
      <p:sp>
        <p:nvSpPr>
          <p:cNvPr name="AutoShape 22" id="22"/>
          <p:cNvSpPr/>
          <p:nvPr/>
        </p:nvSpPr>
        <p:spPr>
          <a:xfrm flipV="true">
            <a:off x="9151144" y="2959510"/>
            <a:ext cx="16114" cy="4377076"/>
          </a:xfrm>
          <a:prstGeom prst="line">
            <a:avLst/>
          </a:prstGeom>
          <a:ln cap="flat" w="47625">
            <a:solidFill>
              <a:srgbClr val="404E50"/>
            </a:solidFill>
            <a:prstDash val="solid"/>
            <a:headEnd type="none" len="sm" w="sm"/>
            <a:tailEnd type="none" len="sm" w="sm"/>
          </a:ln>
        </p:spPr>
      </p:sp>
      <p:sp>
        <p:nvSpPr>
          <p:cNvPr name="AutoShape 23" id="23"/>
          <p:cNvSpPr/>
          <p:nvPr/>
        </p:nvSpPr>
        <p:spPr>
          <a:xfrm flipV="true">
            <a:off x="13495548" y="2941206"/>
            <a:ext cx="16114" cy="4377076"/>
          </a:xfrm>
          <a:prstGeom prst="line">
            <a:avLst/>
          </a:prstGeom>
          <a:ln cap="flat" w="47625">
            <a:solidFill>
              <a:srgbClr val="404E5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TextBox 3" id="3"/>
          <p:cNvSpPr txBox="true"/>
          <p:nvPr/>
        </p:nvSpPr>
        <p:spPr>
          <a:xfrm rot="0">
            <a:off x="1217115" y="762000"/>
            <a:ext cx="8650129" cy="964784"/>
          </a:xfrm>
          <a:prstGeom prst="rect">
            <a:avLst/>
          </a:prstGeom>
        </p:spPr>
        <p:txBody>
          <a:bodyPr anchor="t" rtlCol="false" tIns="0" lIns="0" bIns="0" rIns="0">
            <a:spAutoFit/>
          </a:bodyPr>
          <a:lstStyle/>
          <a:p>
            <a:pPr>
              <a:lnSpc>
                <a:spcPts val="7983"/>
              </a:lnSpc>
            </a:pPr>
            <a:r>
              <a:rPr lang="en-US" sz="5702">
                <a:solidFill>
                  <a:srgbClr val="000000"/>
                </a:solidFill>
                <a:latin typeface="TAN Angleton"/>
              </a:rPr>
              <a:t>K-Means Clustering</a:t>
            </a:r>
          </a:p>
        </p:txBody>
      </p:sp>
      <p:grpSp>
        <p:nvGrpSpPr>
          <p:cNvPr name="Group 4" id="4"/>
          <p:cNvGrpSpPr/>
          <p:nvPr/>
        </p:nvGrpSpPr>
        <p:grpSpPr>
          <a:xfrm rot="0">
            <a:off x="9866425" y="942835"/>
            <a:ext cx="7204460" cy="707890"/>
            <a:chOff x="0" y="0"/>
            <a:chExt cx="9605947" cy="943853"/>
          </a:xfrm>
        </p:grpSpPr>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5963" y="0"/>
              <a:ext cx="9269984" cy="943853"/>
            </a:xfrm>
            <a:prstGeom prst="rect">
              <a:avLst/>
            </a:prstGeom>
          </p:spPr>
        </p:pic>
        <p:sp>
          <p:nvSpPr>
            <p:cNvPr name="TextBox 6" id="6"/>
            <p:cNvSpPr txBox="true"/>
            <p:nvPr/>
          </p:nvSpPr>
          <p:spPr>
            <a:xfrm rot="0">
              <a:off x="0" y="146011"/>
              <a:ext cx="9269984" cy="594681"/>
            </a:xfrm>
            <a:prstGeom prst="rect">
              <a:avLst/>
            </a:prstGeom>
          </p:spPr>
          <p:txBody>
            <a:bodyPr anchor="t" rtlCol="false" tIns="0" lIns="0" bIns="0" rIns="0">
              <a:spAutoFit/>
            </a:bodyPr>
            <a:lstStyle/>
            <a:p>
              <a:pPr algn="ctr">
                <a:lnSpc>
                  <a:spcPts val="3725"/>
                </a:lnSpc>
                <a:spcBef>
                  <a:spcPct val="0"/>
                </a:spcBef>
              </a:pPr>
              <a:r>
                <a:rPr lang="en-US" sz="2661">
                  <a:solidFill>
                    <a:srgbClr val="000000"/>
                  </a:solidFill>
                  <a:latin typeface="Solway"/>
                </a:rPr>
                <a:t>Introduction to K-means</a:t>
              </a:r>
            </a:p>
          </p:txBody>
        </p:sp>
      </p:grpSp>
      <p:pic>
        <p:nvPicPr>
          <p:cNvPr name="Picture 7" id="7"/>
          <p:cNvPicPr>
            <a:picLocks noChangeAspect="true"/>
          </p:cNvPicPr>
          <p:nvPr/>
        </p:nvPicPr>
        <p:blipFill>
          <a:blip r:embed="rId6"/>
          <a:srcRect l="0" t="0" r="0" b="0"/>
          <a:stretch>
            <a:fillRect/>
          </a:stretch>
        </p:blipFill>
        <p:spPr>
          <a:xfrm flipH="false" flipV="false" rot="0">
            <a:off x="1569035" y="2213987"/>
            <a:ext cx="7295119" cy="6536199"/>
          </a:xfrm>
          <a:prstGeom prst="rect">
            <a:avLst/>
          </a:prstGeom>
        </p:spPr>
      </p:pic>
      <p:sp>
        <p:nvSpPr>
          <p:cNvPr name="TextBox 8" id="8"/>
          <p:cNvSpPr txBox="true"/>
          <p:nvPr/>
        </p:nvSpPr>
        <p:spPr>
          <a:xfrm rot="0">
            <a:off x="9281951" y="3784337"/>
            <a:ext cx="7788934" cy="3338347"/>
          </a:xfrm>
          <a:prstGeom prst="rect">
            <a:avLst/>
          </a:prstGeom>
        </p:spPr>
        <p:txBody>
          <a:bodyPr anchor="t" rtlCol="false" tIns="0" lIns="0" bIns="0" rIns="0">
            <a:spAutoFit/>
          </a:bodyPr>
          <a:lstStyle/>
          <a:p>
            <a:pPr algn="just">
              <a:lnSpc>
                <a:spcPts val="3837"/>
              </a:lnSpc>
            </a:pPr>
            <a:r>
              <a:rPr lang="en-US" sz="2741">
                <a:solidFill>
                  <a:srgbClr val="000000"/>
                </a:solidFill>
                <a:latin typeface="Solway"/>
              </a:rPr>
              <a:t>K-means Clustering seeks to divide the number of observations (n) into the number of clusters (k), where each observation belongs to the cluster with the closest mean.</a:t>
            </a:r>
          </a:p>
          <a:p>
            <a:pPr algn="just">
              <a:lnSpc>
                <a:spcPts val="3837"/>
              </a:lnSpc>
            </a:pPr>
          </a:p>
          <a:p>
            <a:pPr algn="just">
              <a:lnSpc>
                <a:spcPts val="3837"/>
              </a:lnSpc>
              <a:spcBef>
                <a:spcPct val="0"/>
              </a:spcBef>
            </a:pPr>
            <a:r>
              <a:rPr lang="en-US" sz="2741">
                <a:solidFill>
                  <a:srgbClr val="000000"/>
                </a:solidFill>
                <a:latin typeface="Solway"/>
              </a:rPr>
              <a:t>We can analyze the clusters that can be found to affect a student's grades.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TextBox 3" id="3"/>
          <p:cNvSpPr txBox="true"/>
          <p:nvPr/>
        </p:nvSpPr>
        <p:spPr>
          <a:xfrm rot="0">
            <a:off x="1208095" y="443137"/>
            <a:ext cx="8659972" cy="965763"/>
          </a:xfrm>
          <a:prstGeom prst="rect">
            <a:avLst/>
          </a:prstGeom>
        </p:spPr>
        <p:txBody>
          <a:bodyPr anchor="t" rtlCol="false" tIns="0" lIns="0" bIns="0" rIns="0">
            <a:spAutoFit/>
          </a:bodyPr>
          <a:lstStyle/>
          <a:p>
            <a:pPr>
              <a:lnSpc>
                <a:spcPts val="7992"/>
              </a:lnSpc>
            </a:pPr>
            <a:r>
              <a:rPr lang="en-US" sz="5708">
                <a:solidFill>
                  <a:srgbClr val="000000"/>
                </a:solidFill>
                <a:latin typeface="TAN Angleton"/>
              </a:rPr>
              <a:t>K-Means Clustering</a:t>
            </a:r>
          </a:p>
        </p:txBody>
      </p:sp>
      <p:grpSp>
        <p:nvGrpSpPr>
          <p:cNvPr name="Group 4" id="4"/>
          <p:cNvGrpSpPr/>
          <p:nvPr/>
        </p:nvGrpSpPr>
        <p:grpSpPr>
          <a:xfrm rot="0">
            <a:off x="867713" y="1856575"/>
            <a:ext cx="7411407" cy="2402304"/>
            <a:chOff x="0" y="0"/>
            <a:chExt cx="9881876" cy="3203073"/>
          </a:xfrm>
        </p:grpSpPr>
        <p:grpSp>
          <p:nvGrpSpPr>
            <p:cNvPr name="Group 5" id="5"/>
            <p:cNvGrpSpPr/>
            <p:nvPr/>
          </p:nvGrpSpPr>
          <p:grpSpPr>
            <a:xfrm rot="0">
              <a:off x="0" y="370564"/>
              <a:ext cx="1239882" cy="1239882"/>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998D"/>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1725138" y="-57150"/>
              <a:ext cx="8156739" cy="3260223"/>
            </a:xfrm>
            <a:prstGeom prst="rect">
              <a:avLst/>
            </a:prstGeom>
          </p:spPr>
          <p:txBody>
            <a:bodyPr anchor="t" rtlCol="false" tIns="0" lIns="0" bIns="0" rIns="0">
              <a:spAutoFit/>
            </a:bodyPr>
            <a:lstStyle/>
            <a:p>
              <a:pPr algn="just">
                <a:lnSpc>
                  <a:spcPts val="3729"/>
                </a:lnSpc>
              </a:pPr>
              <a:r>
                <a:rPr lang="en-US" sz="2664" u="sng">
                  <a:solidFill>
                    <a:srgbClr val="000000"/>
                  </a:solidFill>
                  <a:latin typeface="Solway"/>
                </a:rPr>
                <a:t>Standard Scalar</a:t>
              </a:r>
            </a:p>
            <a:p>
              <a:pPr algn="just">
                <a:lnSpc>
                  <a:spcPts val="3197"/>
                </a:lnSpc>
                <a:spcBef>
                  <a:spcPct val="0"/>
                </a:spcBef>
              </a:pPr>
              <a:r>
                <a:rPr lang="en-US" sz="2283">
                  <a:solidFill>
                    <a:srgbClr val="000000"/>
                  </a:solidFill>
                  <a:latin typeface="Solway"/>
                </a:rPr>
                <a:t>A technique in ensuring that the clustering algorithm is not biased towards certain features, and in facilitating a meaningful comparison of WCSS values for different numbers of clusters.</a:t>
              </a:r>
            </a:p>
          </p:txBody>
        </p:sp>
      </p:grpSp>
      <p:grpSp>
        <p:nvGrpSpPr>
          <p:cNvPr name="Group 9" id="9"/>
          <p:cNvGrpSpPr/>
          <p:nvPr/>
        </p:nvGrpSpPr>
        <p:grpSpPr>
          <a:xfrm rot="0">
            <a:off x="9876431" y="1856575"/>
            <a:ext cx="7382869" cy="2288715"/>
            <a:chOff x="0" y="0"/>
            <a:chExt cx="9843825" cy="3051620"/>
          </a:xfrm>
        </p:grpSpPr>
        <p:grpSp>
          <p:nvGrpSpPr>
            <p:cNvPr name="Group 10" id="10"/>
            <p:cNvGrpSpPr/>
            <p:nvPr/>
          </p:nvGrpSpPr>
          <p:grpSpPr>
            <a:xfrm rot="0">
              <a:off x="0" y="285928"/>
              <a:ext cx="1239882" cy="1239882"/>
              <a:chOff x="0" y="0"/>
              <a:chExt cx="812800" cy="812800"/>
            </a:xfrm>
          </p:grpSpPr>
          <p:sp>
            <p:nvSpPr>
              <p:cNvPr name="Freeform 11" id="1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998D"/>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360"/>
                  </a:lnSpc>
                </a:pPr>
              </a:p>
            </p:txBody>
          </p:sp>
        </p:grpSp>
        <p:sp>
          <p:nvSpPr>
            <p:cNvPr name="TextBox 13" id="13"/>
            <p:cNvSpPr txBox="true"/>
            <p:nvPr/>
          </p:nvSpPr>
          <p:spPr>
            <a:xfrm rot="0">
              <a:off x="1723243" y="-57150"/>
              <a:ext cx="8120581" cy="3108770"/>
            </a:xfrm>
            <a:prstGeom prst="rect">
              <a:avLst/>
            </a:prstGeom>
          </p:spPr>
          <p:txBody>
            <a:bodyPr anchor="t" rtlCol="false" tIns="0" lIns="0" bIns="0" rIns="0">
              <a:spAutoFit/>
            </a:bodyPr>
            <a:lstStyle/>
            <a:p>
              <a:pPr algn="just">
                <a:lnSpc>
                  <a:spcPts val="3729"/>
                </a:lnSpc>
              </a:pPr>
              <a:r>
                <a:rPr lang="en-US" sz="2664" u="sng">
                  <a:solidFill>
                    <a:srgbClr val="000000"/>
                  </a:solidFill>
                  <a:latin typeface="Solway"/>
                </a:rPr>
                <a:t>Elbow Plot</a:t>
              </a:r>
            </a:p>
            <a:p>
              <a:pPr algn="just">
                <a:lnSpc>
                  <a:spcPts val="3729"/>
                </a:lnSpc>
              </a:pPr>
              <a:r>
                <a:rPr lang="en-US" sz="2664">
                  <a:solidFill>
                    <a:srgbClr val="000000"/>
                  </a:solidFill>
                  <a:latin typeface="Solway"/>
                </a:rPr>
                <a:t>To find out the optimal number of clusters by observing the gradient of the curve.</a:t>
              </a:r>
            </a:p>
            <a:p>
              <a:pPr algn="just">
                <a:lnSpc>
                  <a:spcPts val="3729"/>
                </a:lnSpc>
                <a:spcBef>
                  <a:spcPct val="0"/>
                </a:spcBef>
              </a:pPr>
            </a:p>
          </p:txBody>
        </p:sp>
      </p:grpSp>
      <p:grpSp>
        <p:nvGrpSpPr>
          <p:cNvPr name="Group 14" id="14"/>
          <p:cNvGrpSpPr/>
          <p:nvPr/>
        </p:nvGrpSpPr>
        <p:grpSpPr>
          <a:xfrm rot="0">
            <a:off x="9867247" y="624059"/>
            <a:ext cx="7212658" cy="708695"/>
            <a:chOff x="0" y="0"/>
            <a:chExt cx="9616878" cy="944927"/>
          </a:xfrm>
        </p:grpSpPr>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6346" y="0"/>
              <a:ext cx="9280532" cy="944927"/>
            </a:xfrm>
            <a:prstGeom prst="rect">
              <a:avLst/>
            </a:prstGeom>
          </p:spPr>
        </p:pic>
        <p:sp>
          <p:nvSpPr>
            <p:cNvPr name="TextBox 16" id="16"/>
            <p:cNvSpPr txBox="true"/>
            <p:nvPr/>
          </p:nvSpPr>
          <p:spPr>
            <a:xfrm rot="0">
              <a:off x="0" y="146242"/>
              <a:ext cx="9280532" cy="595292"/>
            </a:xfrm>
            <a:prstGeom prst="rect">
              <a:avLst/>
            </a:prstGeom>
          </p:spPr>
          <p:txBody>
            <a:bodyPr anchor="t" rtlCol="false" tIns="0" lIns="0" bIns="0" rIns="0">
              <a:spAutoFit/>
            </a:bodyPr>
            <a:lstStyle/>
            <a:p>
              <a:pPr algn="ctr">
                <a:lnSpc>
                  <a:spcPts val="3729"/>
                </a:lnSpc>
                <a:spcBef>
                  <a:spcPct val="0"/>
                </a:spcBef>
              </a:pPr>
              <a:r>
                <a:rPr lang="en-US" sz="2664">
                  <a:solidFill>
                    <a:srgbClr val="000000"/>
                  </a:solidFill>
                  <a:latin typeface="Solway"/>
                </a:rPr>
                <a:t>Introduction to K-means</a:t>
              </a:r>
            </a:p>
          </p:txBody>
        </p:sp>
      </p:grpSp>
      <p:pic>
        <p:nvPicPr>
          <p:cNvPr name="Picture 17" id="17"/>
          <p:cNvPicPr>
            <a:picLocks noChangeAspect="true"/>
          </p:cNvPicPr>
          <p:nvPr/>
        </p:nvPicPr>
        <p:blipFill>
          <a:blip r:embed="rId6"/>
          <a:srcRect l="0" t="0" r="0" b="0"/>
          <a:stretch>
            <a:fillRect/>
          </a:stretch>
        </p:blipFill>
        <p:spPr>
          <a:xfrm flipH="false" flipV="false" rot="0">
            <a:off x="10997886" y="4555259"/>
            <a:ext cx="5738595" cy="4474441"/>
          </a:xfrm>
          <a:prstGeom prst="rect">
            <a:avLst/>
          </a:prstGeom>
        </p:spPr>
      </p:pic>
      <p:pic>
        <p:nvPicPr>
          <p:cNvPr name="Picture 18" id="18"/>
          <p:cNvPicPr>
            <a:picLocks noChangeAspect="true"/>
          </p:cNvPicPr>
          <p:nvPr/>
        </p:nvPicPr>
        <p:blipFill>
          <a:blip r:embed="rId7"/>
          <a:srcRect l="0" t="0" r="0" b="0"/>
          <a:stretch>
            <a:fillRect/>
          </a:stretch>
        </p:blipFill>
        <p:spPr>
          <a:xfrm flipH="false" flipV="false" rot="0">
            <a:off x="2525658" y="4555259"/>
            <a:ext cx="5344081" cy="4474441"/>
          </a:xfrm>
          <a:prstGeom prst="rect">
            <a:avLst/>
          </a:prstGeom>
        </p:spPr>
      </p:pic>
      <p:sp>
        <p:nvSpPr>
          <p:cNvPr name="TextBox 19" id="19"/>
          <p:cNvSpPr txBox="true"/>
          <p:nvPr/>
        </p:nvSpPr>
        <p:spPr>
          <a:xfrm rot="0">
            <a:off x="1857263" y="8921115"/>
            <a:ext cx="7361636" cy="198120"/>
          </a:xfrm>
          <a:prstGeom prst="rect">
            <a:avLst/>
          </a:prstGeom>
        </p:spPr>
        <p:txBody>
          <a:bodyPr anchor="t" rtlCol="false" tIns="0" lIns="0" bIns="0" rIns="0">
            <a:spAutoFit/>
          </a:bodyPr>
          <a:lstStyle/>
          <a:p>
            <a:pPr algn="ctr">
              <a:lnSpc>
                <a:spcPts val="1679"/>
              </a:lnSpc>
            </a:pPr>
            <a:r>
              <a:rPr lang="en-US" sz="1200">
                <a:solidFill>
                  <a:srgbClr val="000000"/>
                </a:solidFill>
                <a:latin typeface="Solway"/>
              </a:rPr>
              <a:t>*For illustration purposes only, not the actual graph produced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sp>
        <p:nvSpPr>
          <p:cNvPr name="TextBox 3" id="3"/>
          <p:cNvSpPr txBox="true"/>
          <p:nvPr/>
        </p:nvSpPr>
        <p:spPr>
          <a:xfrm rot="0">
            <a:off x="803568" y="471487"/>
            <a:ext cx="9101408" cy="1009651"/>
          </a:xfrm>
          <a:prstGeom prst="rect">
            <a:avLst/>
          </a:prstGeom>
        </p:spPr>
        <p:txBody>
          <a:bodyPr anchor="t" rtlCol="false" tIns="0" lIns="0" bIns="0" rIns="0">
            <a:spAutoFit/>
          </a:bodyPr>
          <a:lstStyle/>
          <a:p>
            <a:pPr>
              <a:lnSpc>
                <a:spcPts val="8399"/>
              </a:lnSpc>
            </a:pPr>
            <a:r>
              <a:rPr lang="en-US" sz="5999">
                <a:solidFill>
                  <a:srgbClr val="000000"/>
                </a:solidFill>
                <a:latin typeface="TAN Angleton"/>
              </a:rPr>
              <a:t>K-Means Clustering</a:t>
            </a:r>
          </a:p>
        </p:txBody>
      </p:sp>
      <p:grpSp>
        <p:nvGrpSpPr>
          <p:cNvPr name="Group 4" id="4"/>
          <p:cNvGrpSpPr/>
          <p:nvPr/>
        </p:nvGrpSpPr>
        <p:grpSpPr>
          <a:xfrm rot="0">
            <a:off x="9904114" y="656290"/>
            <a:ext cx="7580318" cy="744820"/>
            <a:chOff x="0" y="0"/>
            <a:chExt cx="10107091" cy="993094"/>
          </a:xfrm>
        </p:grpSpPr>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3491" y="0"/>
              <a:ext cx="9753600" cy="993094"/>
            </a:xfrm>
            <a:prstGeom prst="rect">
              <a:avLst/>
            </a:prstGeom>
          </p:spPr>
        </p:pic>
        <p:sp>
          <p:nvSpPr>
            <p:cNvPr name="TextBox 6" id="6"/>
            <p:cNvSpPr txBox="true"/>
            <p:nvPr/>
          </p:nvSpPr>
          <p:spPr>
            <a:xfrm rot="0">
              <a:off x="0" y="147085"/>
              <a:ext cx="9753600" cy="632249"/>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Standard Scalar &amp; Elbow Plot</a:t>
              </a:r>
            </a:p>
          </p:txBody>
        </p:sp>
      </p:grpSp>
      <p:grpSp>
        <p:nvGrpSpPr>
          <p:cNvPr name="Group 7" id="7"/>
          <p:cNvGrpSpPr/>
          <p:nvPr/>
        </p:nvGrpSpPr>
        <p:grpSpPr>
          <a:xfrm rot="0">
            <a:off x="5704157" y="1714653"/>
            <a:ext cx="6879686" cy="5364161"/>
            <a:chOff x="0" y="0"/>
            <a:chExt cx="9172915" cy="7152215"/>
          </a:xfrm>
        </p:grpSpPr>
        <p:pic>
          <p:nvPicPr>
            <p:cNvPr name="Picture 8" id="8"/>
            <p:cNvPicPr>
              <a:picLocks noChangeAspect="true"/>
            </p:cNvPicPr>
            <p:nvPr/>
          </p:nvPicPr>
          <p:blipFill>
            <a:blip r:embed="rId6"/>
            <a:srcRect l="0" t="0" r="0" b="0"/>
            <a:stretch>
              <a:fillRect/>
            </a:stretch>
          </p:blipFill>
          <p:spPr>
            <a:xfrm flipH="false" flipV="false" rot="0">
              <a:off x="0" y="0"/>
              <a:ext cx="9172915" cy="7152215"/>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243199" y="3882078"/>
              <a:ext cx="653096" cy="653096"/>
            </a:xfrm>
            <a:prstGeom prst="rect">
              <a:avLst/>
            </a:prstGeom>
          </p:spPr>
        </p:pic>
      </p:grpSp>
      <p:sp>
        <p:nvSpPr>
          <p:cNvPr name="TextBox 10" id="10"/>
          <p:cNvSpPr txBox="true"/>
          <p:nvPr/>
        </p:nvSpPr>
        <p:spPr>
          <a:xfrm rot="0">
            <a:off x="803568" y="7288364"/>
            <a:ext cx="16680863" cy="165290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Solway"/>
              </a:rPr>
              <a:t>Used Standard Scalar to remove any biasness before elbow plot </a:t>
            </a:r>
          </a:p>
          <a:p>
            <a:pPr algn="just">
              <a:lnSpc>
                <a:spcPts val="1399"/>
              </a:lnSpc>
            </a:pPr>
          </a:p>
          <a:p>
            <a:pPr algn="just" marL="604519" indent="-302260" lvl="1">
              <a:lnSpc>
                <a:spcPts val="3919"/>
              </a:lnSpc>
              <a:spcBef>
                <a:spcPct val="0"/>
              </a:spcBef>
              <a:buFont typeface="Arial"/>
              <a:buChar char="•"/>
            </a:pPr>
            <a:r>
              <a:rPr lang="en-US" sz="2799">
                <a:solidFill>
                  <a:srgbClr val="000000"/>
                </a:solidFill>
                <a:latin typeface="Solway"/>
              </a:rPr>
              <a:t>S</a:t>
            </a:r>
            <a:r>
              <a:rPr lang="en-US" sz="2799">
                <a:solidFill>
                  <a:srgbClr val="000000"/>
                </a:solidFill>
                <a:latin typeface="Solway"/>
              </a:rPr>
              <a:t>lope is more gentle -&gt; information gain becomes constant and we choose optimal number of clusters (n) before this happens, where n = 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69663" y="580090"/>
            <a:ext cx="7315200" cy="74482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866043" y="1832509"/>
            <a:ext cx="6223223" cy="5575814"/>
          </a:xfrm>
          <a:prstGeom prst="rect">
            <a:avLst/>
          </a:prstGeom>
        </p:spPr>
      </p:pic>
      <p:graphicFrame>
        <p:nvGraphicFramePr>
          <p:cNvPr name="Table 5" id="5"/>
          <p:cNvGraphicFramePr>
            <a:graphicFrameLocks noGrp="true"/>
          </p:cNvGraphicFramePr>
          <p:nvPr/>
        </p:nvGraphicFramePr>
        <p:xfrm>
          <a:off x="10169663" y="2043254"/>
          <a:ext cx="5859534" cy="5154324"/>
        </p:xfrm>
        <a:graphic>
          <a:graphicData uri="http://schemas.openxmlformats.org/drawingml/2006/table">
            <a:tbl>
              <a:tblPr/>
              <a:tblGrid>
                <a:gridCol w="1863941"/>
                <a:gridCol w="3995593"/>
              </a:tblGrid>
              <a:tr h="859054">
                <a:tc gridSpan="2">
                  <a:txBody>
                    <a:bodyPr anchor="t" rtlCol="false"/>
                    <a:lstStyle/>
                    <a:p>
                      <a:pPr algn="ctr">
                        <a:lnSpc>
                          <a:spcPts val="1399"/>
                        </a:lnSpc>
                        <a:defRPr/>
                      </a:pPr>
                      <a:r>
                        <a:rPr lang="en-US" sz="2799">
                          <a:solidFill>
                            <a:srgbClr val="000000"/>
                          </a:solidFill>
                          <a:latin typeface="Solway Bold"/>
                        </a:rPr>
                        <a:t>Count</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F0E5E3"/>
                    </a:solidFill>
                  </a:tcPr>
                </a:tc>
                <a:tc hMerge="true">
                  <a:txBody>
                    <a:bodyPr anchor="t" rtlCol="false"/>
                    <a:lstStyle/>
                    <a:p>
                      <a:pPr algn="ctr">
                        <a:lnSpc>
                          <a:spcPts val="1399"/>
                        </a:lnSpc>
                        <a:defRPr/>
                      </a:pPr>
                      <a:r>
                        <a:rPr lang="en-US" sz="2799">
                          <a:solidFill>
                            <a:srgbClr val="000000"/>
                          </a:solidFill>
                          <a:latin typeface="Solway Bold"/>
                        </a:rPr>
                        <a:t>Count</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F0E5E3"/>
                    </a:solidFill>
                  </a:tcPr>
                </a:tc>
              </a:tr>
              <a:tr h="859054">
                <a:tc>
                  <a:txBody>
                    <a:bodyPr anchor="t" rtlCol="false"/>
                    <a:lstStyle/>
                    <a:p>
                      <a:pPr algn="ctr">
                        <a:lnSpc>
                          <a:spcPts val="3919"/>
                        </a:lnSpc>
                        <a:defRPr/>
                      </a:pPr>
                      <a:r>
                        <a:rPr lang="en-US" sz="2799">
                          <a:solidFill>
                            <a:srgbClr val="000000"/>
                          </a:solidFill>
                          <a:latin typeface="Solway Bold"/>
                        </a:rPr>
                        <a:t>Red</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919"/>
                        </a:lnSpc>
                        <a:defRPr/>
                      </a:pPr>
                      <a:r>
                        <a:rPr lang="en-US" sz="2799">
                          <a:solidFill>
                            <a:srgbClr val="000000"/>
                          </a:solidFill>
                          <a:latin typeface="Solway"/>
                        </a:rPr>
                        <a:t>212</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59054">
                <a:tc>
                  <a:txBody>
                    <a:bodyPr anchor="t" rtlCol="false"/>
                    <a:lstStyle/>
                    <a:p>
                      <a:pPr algn="ctr">
                        <a:lnSpc>
                          <a:spcPts val="3919"/>
                        </a:lnSpc>
                        <a:defRPr/>
                      </a:pPr>
                      <a:r>
                        <a:rPr lang="en-US" sz="2799">
                          <a:solidFill>
                            <a:srgbClr val="000000"/>
                          </a:solidFill>
                          <a:latin typeface="Solway Bold"/>
                        </a:rPr>
                        <a:t>Green</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919"/>
                        </a:lnSpc>
                        <a:defRPr/>
                      </a:pPr>
                      <a:r>
                        <a:rPr lang="en-US" sz="2799">
                          <a:solidFill>
                            <a:srgbClr val="000000"/>
                          </a:solidFill>
                          <a:latin typeface="Solway"/>
                        </a:rPr>
                        <a:t>204</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59054">
                <a:tc>
                  <a:txBody>
                    <a:bodyPr anchor="t" rtlCol="false"/>
                    <a:lstStyle/>
                    <a:p>
                      <a:pPr algn="ctr">
                        <a:lnSpc>
                          <a:spcPts val="3919"/>
                        </a:lnSpc>
                        <a:defRPr/>
                      </a:pPr>
                      <a:r>
                        <a:rPr lang="en-US" sz="2799">
                          <a:solidFill>
                            <a:srgbClr val="000000"/>
                          </a:solidFill>
                          <a:latin typeface="Solway Bold"/>
                        </a:rPr>
                        <a:t>Blue</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919"/>
                        </a:lnSpc>
                        <a:defRPr/>
                      </a:pPr>
                      <a:r>
                        <a:rPr lang="en-US" sz="2799">
                          <a:solidFill>
                            <a:srgbClr val="000000"/>
                          </a:solidFill>
                          <a:latin typeface="Solway"/>
                        </a:rPr>
                        <a:t>127</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59054">
                <a:tc>
                  <a:txBody>
                    <a:bodyPr anchor="t" rtlCol="false"/>
                    <a:lstStyle/>
                    <a:p>
                      <a:pPr algn="ctr">
                        <a:lnSpc>
                          <a:spcPts val="3919"/>
                        </a:lnSpc>
                        <a:defRPr/>
                      </a:pPr>
                      <a:r>
                        <a:rPr lang="en-US" sz="2799">
                          <a:solidFill>
                            <a:srgbClr val="000000"/>
                          </a:solidFill>
                          <a:latin typeface="Solway Bold"/>
                        </a:rPr>
                        <a:t>Yellow</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919"/>
                        </a:lnSpc>
                        <a:defRPr/>
                      </a:pPr>
                      <a:r>
                        <a:rPr lang="en-US" sz="2799">
                          <a:solidFill>
                            <a:srgbClr val="000000"/>
                          </a:solidFill>
                          <a:latin typeface="Solway"/>
                        </a:rPr>
                        <a:t>67</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59054">
                <a:tc>
                  <a:txBody>
                    <a:bodyPr anchor="t" rtlCol="false"/>
                    <a:lstStyle/>
                    <a:p>
                      <a:pPr algn="ctr">
                        <a:lnSpc>
                          <a:spcPts val="3919"/>
                        </a:lnSpc>
                        <a:defRPr/>
                      </a:pPr>
                      <a:r>
                        <a:rPr lang="en-US" sz="2799">
                          <a:solidFill>
                            <a:srgbClr val="000000"/>
                          </a:solidFill>
                          <a:latin typeface="Solway Bold"/>
                        </a:rPr>
                        <a:t>Purple</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919"/>
                        </a:lnSpc>
                        <a:defRPr/>
                      </a:pPr>
                      <a:r>
                        <a:rPr lang="en-US" sz="2799">
                          <a:solidFill>
                            <a:srgbClr val="000000"/>
                          </a:solidFill>
                          <a:latin typeface="Solway"/>
                        </a:rPr>
                        <a:t>39</a:t>
                      </a:r>
                      <a:endParaRPr lang="en-US" sz="1100"/>
                    </a:p>
                  </a:txBody>
                  <a:tcPr marL="0" marR="0" marT="0" marB="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803137" y="404812"/>
            <a:ext cx="9101408" cy="927100"/>
          </a:xfrm>
          <a:prstGeom prst="rect">
            <a:avLst/>
          </a:prstGeom>
        </p:spPr>
        <p:txBody>
          <a:bodyPr anchor="t" rtlCol="false" tIns="0" lIns="0" bIns="0" rIns="0">
            <a:spAutoFit/>
          </a:bodyPr>
          <a:lstStyle/>
          <a:p>
            <a:pPr>
              <a:lnSpc>
                <a:spcPts val="7699"/>
              </a:lnSpc>
            </a:pPr>
            <a:r>
              <a:rPr lang="en-US" sz="5499">
                <a:solidFill>
                  <a:srgbClr val="000000"/>
                </a:solidFill>
                <a:latin typeface="TAN Angleton"/>
              </a:rPr>
              <a:t>K-Means Clustering</a:t>
            </a:r>
          </a:p>
        </p:txBody>
      </p:sp>
      <p:sp>
        <p:nvSpPr>
          <p:cNvPr name="TextBox 7" id="7"/>
          <p:cNvSpPr txBox="true"/>
          <p:nvPr/>
        </p:nvSpPr>
        <p:spPr>
          <a:xfrm rot="0">
            <a:off x="10822044" y="673735"/>
            <a:ext cx="2004828"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Clustering</a:t>
            </a:r>
          </a:p>
        </p:txBody>
      </p:sp>
      <p:sp>
        <p:nvSpPr>
          <p:cNvPr name="TextBox 8" id="8"/>
          <p:cNvSpPr txBox="true"/>
          <p:nvPr/>
        </p:nvSpPr>
        <p:spPr>
          <a:xfrm rot="0">
            <a:off x="1866043" y="7650686"/>
            <a:ext cx="14555915" cy="1362710"/>
          </a:xfrm>
          <a:prstGeom prst="rect">
            <a:avLst/>
          </a:prstGeom>
        </p:spPr>
        <p:txBody>
          <a:bodyPr anchor="t" rtlCol="false" tIns="0" lIns="0" bIns="0" rIns="0">
            <a:spAutoFit/>
          </a:bodyPr>
          <a:lstStyle/>
          <a:p>
            <a:pPr algn="just" marL="561339" indent="-280669" lvl="1">
              <a:lnSpc>
                <a:spcPts val="3639"/>
              </a:lnSpc>
              <a:buFont typeface="Arial"/>
              <a:buChar char="•"/>
            </a:pPr>
            <a:r>
              <a:rPr lang="en-US" sz="2599">
                <a:solidFill>
                  <a:srgbClr val="000000"/>
                </a:solidFill>
                <a:latin typeface="Solway"/>
              </a:rPr>
              <a:t>Highest mean score of G1 to G3: Red cluster</a:t>
            </a:r>
          </a:p>
          <a:p>
            <a:pPr algn="just" marL="561339" indent="-280669" lvl="1">
              <a:lnSpc>
                <a:spcPts val="3639"/>
              </a:lnSpc>
              <a:buFont typeface="Arial"/>
              <a:buChar char="•"/>
            </a:pPr>
            <a:r>
              <a:rPr lang="en-US" sz="2599">
                <a:solidFill>
                  <a:srgbClr val="000000"/>
                </a:solidFill>
                <a:latin typeface="Solway"/>
              </a:rPr>
              <a:t>Highest mean score of G1 to G3: Blue cluster</a:t>
            </a:r>
          </a:p>
          <a:p>
            <a:pPr algn="just" marL="561339" indent="-280669" lvl="1">
              <a:lnSpc>
                <a:spcPts val="3639"/>
              </a:lnSpc>
              <a:buFont typeface="Arial"/>
              <a:buChar char="•"/>
            </a:pPr>
            <a:r>
              <a:rPr lang="en-US" sz="2599">
                <a:solidFill>
                  <a:srgbClr val="000000"/>
                </a:solidFill>
                <a:latin typeface="Solway"/>
              </a:rPr>
              <a:t>Green, Yellow and Purple have relatively the same mean score throughout G1 to G3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944100" y="997010"/>
            <a:ext cx="7315200" cy="74482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933623" y="3086100"/>
            <a:ext cx="4325677" cy="4114800"/>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3086100"/>
            <a:ext cx="4325677" cy="4114800"/>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169798" y="3086100"/>
            <a:ext cx="4114800" cy="4114800"/>
          </a:xfrm>
          <a:prstGeom prst="rect">
            <a:avLst/>
          </a:prstGeom>
        </p:spPr>
      </p:pic>
      <p:grpSp>
        <p:nvGrpSpPr>
          <p:cNvPr name="Group 7" id="7"/>
          <p:cNvGrpSpPr>
            <a:grpSpLocks noChangeAspect="true"/>
          </p:cNvGrpSpPr>
          <p:nvPr/>
        </p:nvGrpSpPr>
        <p:grpSpPr>
          <a:xfrm rot="0">
            <a:off x="1482481" y="3434449"/>
            <a:ext cx="3418115" cy="3418101"/>
            <a:chOff x="0" y="0"/>
            <a:chExt cx="6350000" cy="6349975"/>
          </a:xfrm>
        </p:grpSpPr>
        <p:sp>
          <p:nvSpPr>
            <p:cNvPr name="Freeform 8" id="8"/>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36161" r="-41807" t="-61133" b="-76158"/>
              </a:stretch>
            </a:blipFill>
          </p:spPr>
        </p:sp>
      </p:grpSp>
      <p:grpSp>
        <p:nvGrpSpPr>
          <p:cNvPr name="Group 9" id="9"/>
          <p:cNvGrpSpPr>
            <a:grpSpLocks noChangeAspect="true"/>
          </p:cNvGrpSpPr>
          <p:nvPr/>
        </p:nvGrpSpPr>
        <p:grpSpPr>
          <a:xfrm rot="0">
            <a:off x="7518140" y="3434449"/>
            <a:ext cx="3418115" cy="3418101"/>
            <a:chOff x="0" y="0"/>
            <a:chExt cx="6350000" cy="6349975"/>
          </a:xfrm>
        </p:grpSpPr>
        <p:sp>
          <p:nvSpPr>
            <p:cNvPr name="Freeform 10" id="10"/>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r="0" t="-24902" b="-8431"/>
              </a:stretch>
            </a:blipFill>
          </p:spPr>
        </p:sp>
      </p:grpSp>
      <p:grpSp>
        <p:nvGrpSpPr>
          <p:cNvPr name="Group 11" id="11"/>
          <p:cNvGrpSpPr>
            <a:grpSpLocks noChangeAspect="true"/>
          </p:cNvGrpSpPr>
          <p:nvPr/>
        </p:nvGrpSpPr>
        <p:grpSpPr>
          <a:xfrm rot="0">
            <a:off x="13387404" y="3434449"/>
            <a:ext cx="3418115" cy="3418101"/>
            <a:chOff x="0" y="0"/>
            <a:chExt cx="6350000" cy="6349975"/>
          </a:xfrm>
        </p:grpSpPr>
        <p:sp>
          <p:nvSpPr>
            <p:cNvPr name="Freeform 12" id="12"/>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5299" r="-37277" t="-56693" b="-33409"/>
              </a:stretch>
            </a:blipFill>
          </p:spPr>
        </p:sp>
      </p:grpSp>
      <p:sp>
        <p:nvSpPr>
          <p:cNvPr name="TextBox 13" id="13"/>
          <p:cNvSpPr txBox="true"/>
          <p:nvPr/>
        </p:nvSpPr>
        <p:spPr>
          <a:xfrm rot="0">
            <a:off x="10729611" y="1071245"/>
            <a:ext cx="4481623"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Introducing the clowns</a:t>
            </a:r>
          </a:p>
        </p:txBody>
      </p:sp>
      <p:sp>
        <p:nvSpPr>
          <p:cNvPr name="TextBox 14" id="14"/>
          <p:cNvSpPr txBox="true"/>
          <p:nvPr/>
        </p:nvSpPr>
        <p:spPr>
          <a:xfrm rot="0">
            <a:off x="1028700" y="863660"/>
            <a:ext cx="7559165" cy="1226820"/>
          </a:xfrm>
          <a:prstGeom prst="rect">
            <a:avLst/>
          </a:prstGeom>
        </p:spPr>
        <p:txBody>
          <a:bodyPr anchor="t" rtlCol="false" tIns="0" lIns="0" bIns="0" rIns="0">
            <a:spAutoFit/>
          </a:bodyPr>
          <a:lstStyle/>
          <a:p>
            <a:pPr>
              <a:lnSpc>
                <a:spcPts val="10080"/>
              </a:lnSpc>
            </a:pPr>
            <a:r>
              <a:rPr lang="en-US" sz="7200">
                <a:solidFill>
                  <a:srgbClr val="000000"/>
                </a:solidFill>
                <a:latin typeface="TAN Angleton"/>
              </a:rPr>
              <a:t>Our Team</a:t>
            </a:r>
          </a:p>
        </p:txBody>
      </p:sp>
      <p:sp>
        <p:nvSpPr>
          <p:cNvPr name="TextBox 15" id="15"/>
          <p:cNvSpPr txBox="true"/>
          <p:nvPr/>
        </p:nvSpPr>
        <p:spPr>
          <a:xfrm rot="0">
            <a:off x="1482481" y="7323915"/>
            <a:ext cx="3500738" cy="87439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Kendrick Koh</a:t>
            </a:r>
          </a:p>
        </p:txBody>
      </p:sp>
      <p:sp>
        <p:nvSpPr>
          <p:cNvPr name="TextBox 16" id="16"/>
          <p:cNvSpPr txBox="true"/>
          <p:nvPr/>
        </p:nvSpPr>
        <p:spPr>
          <a:xfrm rot="0">
            <a:off x="7548166" y="7323915"/>
            <a:ext cx="3500738" cy="87439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Oh ShuYi</a:t>
            </a:r>
          </a:p>
        </p:txBody>
      </p:sp>
      <p:sp>
        <p:nvSpPr>
          <p:cNvPr name="TextBox 17" id="17"/>
          <p:cNvSpPr txBox="true"/>
          <p:nvPr/>
        </p:nvSpPr>
        <p:spPr>
          <a:xfrm rot="0">
            <a:off x="13460865" y="7323915"/>
            <a:ext cx="3500738" cy="87439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Keith Ang</a:t>
            </a:r>
          </a:p>
        </p:txBody>
      </p:sp>
      <p:sp>
        <p:nvSpPr>
          <p:cNvPr name="TextBox 18" id="18"/>
          <p:cNvSpPr txBox="true"/>
          <p:nvPr/>
        </p:nvSpPr>
        <p:spPr>
          <a:xfrm rot="0">
            <a:off x="2116342" y="8310705"/>
            <a:ext cx="2233015" cy="490855"/>
          </a:xfrm>
          <a:prstGeom prst="rect">
            <a:avLst/>
          </a:prstGeom>
        </p:spPr>
        <p:txBody>
          <a:bodyPr anchor="t" rtlCol="false" tIns="0" lIns="0" bIns="0" rIns="0">
            <a:spAutoFit/>
          </a:bodyPr>
          <a:lstStyle/>
          <a:p>
            <a:pPr algn="ctr">
              <a:lnSpc>
                <a:spcPts val="3919"/>
              </a:lnSpc>
            </a:pPr>
            <a:r>
              <a:rPr lang="en-US" sz="2799">
                <a:solidFill>
                  <a:srgbClr val="000000"/>
                </a:solidFill>
                <a:latin typeface="Solway"/>
              </a:rPr>
              <a:t>U2222663K</a:t>
            </a:r>
          </a:p>
        </p:txBody>
      </p:sp>
      <p:sp>
        <p:nvSpPr>
          <p:cNvPr name="TextBox 19" id="19"/>
          <p:cNvSpPr txBox="true"/>
          <p:nvPr/>
        </p:nvSpPr>
        <p:spPr>
          <a:xfrm rot="0">
            <a:off x="7704249" y="8310705"/>
            <a:ext cx="3188571" cy="490855"/>
          </a:xfrm>
          <a:prstGeom prst="rect">
            <a:avLst/>
          </a:prstGeom>
        </p:spPr>
        <p:txBody>
          <a:bodyPr anchor="t" rtlCol="false" tIns="0" lIns="0" bIns="0" rIns="0">
            <a:spAutoFit/>
          </a:bodyPr>
          <a:lstStyle/>
          <a:p>
            <a:pPr algn="ctr">
              <a:lnSpc>
                <a:spcPts val="3919"/>
              </a:lnSpc>
            </a:pPr>
            <a:r>
              <a:rPr lang="en-US" sz="2799">
                <a:solidFill>
                  <a:srgbClr val="000000"/>
                </a:solidFill>
                <a:latin typeface="Solway"/>
              </a:rPr>
              <a:t>U2220108H</a:t>
            </a:r>
          </a:p>
        </p:txBody>
      </p:sp>
      <p:sp>
        <p:nvSpPr>
          <p:cNvPr name="TextBox 20" id="20"/>
          <p:cNvSpPr txBox="true"/>
          <p:nvPr/>
        </p:nvSpPr>
        <p:spPr>
          <a:xfrm rot="0">
            <a:off x="13601700" y="8310705"/>
            <a:ext cx="3188571" cy="490855"/>
          </a:xfrm>
          <a:prstGeom prst="rect">
            <a:avLst/>
          </a:prstGeom>
        </p:spPr>
        <p:txBody>
          <a:bodyPr anchor="t" rtlCol="false" tIns="0" lIns="0" bIns="0" rIns="0">
            <a:spAutoFit/>
          </a:bodyPr>
          <a:lstStyle/>
          <a:p>
            <a:pPr algn="ctr">
              <a:lnSpc>
                <a:spcPts val="3919"/>
              </a:lnSpc>
            </a:pPr>
            <a:r>
              <a:rPr lang="en-US" sz="2799">
                <a:solidFill>
                  <a:srgbClr val="000000"/>
                </a:solidFill>
                <a:latin typeface="Solway"/>
              </a:rPr>
              <a:t>U2220349G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69663" y="738421"/>
            <a:ext cx="7315200" cy="744820"/>
          </a:xfrm>
          <a:prstGeom prst="rect">
            <a:avLst/>
          </a:prstGeom>
        </p:spPr>
      </p:pic>
      <p:sp>
        <p:nvSpPr>
          <p:cNvPr name="TextBox 4" id="4"/>
          <p:cNvSpPr txBox="true"/>
          <p:nvPr/>
        </p:nvSpPr>
        <p:spPr>
          <a:xfrm rot="0">
            <a:off x="803137" y="553618"/>
            <a:ext cx="9101408" cy="1009651"/>
          </a:xfrm>
          <a:prstGeom prst="rect">
            <a:avLst/>
          </a:prstGeom>
        </p:spPr>
        <p:txBody>
          <a:bodyPr anchor="t" rtlCol="false" tIns="0" lIns="0" bIns="0" rIns="0">
            <a:spAutoFit/>
          </a:bodyPr>
          <a:lstStyle/>
          <a:p>
            <a:pPr>
              <a:lnSpc>
                <a:spcPts val="8399"/>
              </a:lnSpc>
            </a:pPr>
            <a:r>
              <a:rPr lang="en-US" sz="5999">
                <a:solidFill>
                  <a:srgbClr val="000000"/>
                </a:solidFill>
                <a:latin typeface="TAN Angleton"/>
              </a:rPr>
              <a:t>K-Means Clustering</a:t>
            </a:r>
          </a:p>
        </p:txBody>
      </p:sp>
      <p:sp>
        <p:nvSpPr>
          <p:cNvPr name="TextBox 5" id="5"/>
          <p:cNvSpPr txBox="true"/>
          <p:nvPr/>
        </p:nvSpPr>
        <p:spPr>
          <a:xfrm rot="0">
            <a:off x="10822044" y="832066"/>
            <a:ext cx="2004828"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Clustering</a:t>
            </a:r>
          </a:p>
        </p:txBody>
      </p:sp>
      <p:sp>
        <p:nvSpPr>
          <p:cNvPr name="TextBox 6" id="6"/>
          <p:cNvSpPr txBox="true"/>
          <p:nvPr/>
        </p:nvSpPr>
        <p:spPr>
          <a:xfrm rot="0">
            <a:off x="12417971" y="2315687"/>
            <a:ext cx="5307923" cy="6171145"/>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Solway"/>
              </a:rPr>
              <a:t>Students with better grades have the following attributes:</a:t>
            </a:r>
          </a:p>
          <a:p>
            <a:pPr algn="just">
              <a:lnSpc>
                <a:spcPts val="2800"/>
              </a:lnSpc>
              <a:spcBef>
                <a:spcPct val="0"/>
              </a:spcBef>
            </a:pPr>
          </a:p>
          <a:p>
            <a:pPr algn="just">
              <a:lnSpc>
                <a:spcPts val="2800"/>
              </a:lnSpc>
              <a:spcBef>
                <a:spcPct val="0"/>
              </a:spcBef>
            </a:pPr>
            <a:r>
              <a:rPr lang="en-US" sz="2000">
                <a:solidFill>
                  <a:srgbClr val="000000"/>
                </a:solidFill>
                <a:latin typeface="Solway"/>
              </a:rPr>
              <a:t>1) Young</a:t>
            </a:r>
          </a:p>
          <a:p>
            <a:pPr algn="just">
              <a:lnSpc>
                <a:spcPts val="700"/>
              </a:lnSpc>
              <a:spcBef>
                <a:spcPct val="0"/>
              </a:spcBef>
            </a:pPr>
          </a:p>
          <a:p>
            <a:pPr algn="just">
              <a:lnSpc>
                <a:spcPts val="2800"/>
              </a:lnSpc>
              <a:spcBef>
                <a:spcPct val="0"/>
              </a:spcBef>
            </a:pPr>
            <a:r>
              <a:rPr lang="en-US" sz="2000">
                <a:solidFill>
                  <a:srgbClr val="000000"/>
                </a:solidFill>
                <a:latin typeface="Solway"/>
              </a:rPr>
              <a:t>2) Parents having higher education level  </a:t>
            </a:r>
          </a:p>
          <a:p>
            <a:pPr algn="just">
              <a:lnSpc>
                <a:spcPts val="700"/>
              </a:lnSpc>
              <a:spcBef>
                <a:spcPct val="0"/>
              </a:spcBef>
            </a:pPr>
          </a:p>
          <a:p>
            <a:pPr algn="just">
              <a:lnSpc>
                <a:spcPts val="2800"/>
              </a:lnSpc>
              <a:spcBef>
                <a:spcPct val="0"/>
              </a:spcBef>
            </a:pPr>
            <a:r>
              <a:rPr lang="en-US" sz="2000">
                <a:solidFill>
                  <a:srgbClr val="000000"/>
                </a:solidFill>
                <a:latin typeface="Solway"/>
              </a:rPr>
              <a:t>3) Shorter home to school travel time</a:t>
            </a:r>
          </a:p>
          <a:p>
            <a:pPr algn="just">
              <a:lnSpc>
                <a:spcPts val="700"/>
              </a:lnSpc>
              <a:spcBef>
                <a:spcPct val="0"/>
              </a:spcBef>
            </a:pPr>
          </a:p>
          <a:p>
            <a:pPr algn="just">
              <a:lnSpc>
                <a:spcPts val="2800"/>
              </a:lnSpc>
              <a:spcBef>
                <a:spcPct val="0"/>
              </a:spcBef>
            </a:pPr>
            <a:r>
              <a:rPr lang="en-US" sz="2000">
                <a:solidFill>
                  <a:srgbClr val="000000"/>
                </a:solidFill>
                <a:latin typeface="Solway"/>
              </a:rPr>
              <a:t>4) Longer weekly study time</a:t>
            </a:r>
          </a:p>
          <a:p>
            <a:pPr algn="just">
              <a:lnSpc>
                <a:spcPts val="700"/>
              </a:lnSpc>
              <a:spcBef>
                <a:spcPct val="0"/>
              </a:spcBef>
            </a:pPr>
          </a:p>
          <a:p>
            <a:pPr algn="just">
              <a:lnSpc>
                <a:spcPts val="2800"/>
              </a:lnSpc>
              <a:spcBef>
                <a:spcPct val="0"/>
              </a:spcBef>
            </a:pPr>
            <a:r>
              <a:rPr lang="en-US" sz="2000">
                <a:solidFill>
                  <a:srgbClr val="000000"/>
                </a:solidFill>
                <a:latin typeface="Solway"/>
              </a:rPr>
              <a:t>5) Less number of class failures</a:t>
            </a:r>
          </a:p>
          <a:p>
            <a:pPr algn="just">
              <a:lnSpc>
                <a:spcPts val="700"/>
              </a:lnSpc>
              <a:spcBef>
                <a:spcPct val="0"/>
              </a:spcBef>
            </a:pPr>
          </a:p>
          <a:p>
            <a:pPr algn="just">
              <a:lnSpc>
                <a:spcPts val="2800"/>
              </a:lnSpc>
              <a:spcBef>
                <a:spcPct val="0"/>
              </a:spcBef>
            </a:pPr>
            <a:r>
              <a:rPr lang="en-US" sz="2000">
                <a:solidFill>
                  <a:srgbClr val="000000"/>
                </a:solidFill>
                <a:latin typeface="Solway"/>
              </a:rPr>
              <a:t>6) Better quality of family relationships</a:t>
            </a:r>
          </a:p>
          <a:p>
            <a:pPr algn="just">
              <a:lnSpc>
                <a:spcPts val="700"/>
              </a:lnSpc>
              <a:spcBef>
                <a:spcPct val="0"/>
              </a:spcBef>
            </a:pPr>
          </a:p>
          <a:p>
            <a:pPr algn="just">
              <a:lnSpc>
                <a:spcPts val="2800"/>
              </a:lnSpc>
              <a:spcBef>
                <a:spcPct val="0"/>
              </a:spcBef>
            </a:pPr>
            <a:r>
              <a:rPr lang="en-US" sz="2000">
                <a:solidFill>
                  <a:srgbClr val="000000"/>
                </a:solidFill>
                <a:latin typeface="Solway"/>
              </a:rPr>
              <a:t>7) More free time after school</a:t>
            </a:r>
          </a:p>
          <a:p>
            <a:pPr algn="just">
              <a:lnSpc>
                <a:spcPts val="700"/>
              </a:lnSpc>
              <a:spcBef>
                <a:spcPct val="0"/>
              </a:spcBef>
            </a:pPr>
          </a:p>
          <a:p>
            <a:pPr algn="just">
              <a:lnSpc>
                <a:spcPts val="2800"/>
              </a:lnSpc>
              <a:spcBef>
                <a:spcPct val="0"/>
              </a:spcBef>
            </a:pPr>
            <a:r>
              <a:rPr lang="en-US" sz="2000">
                <a:solidFill>
                  <a:srgbClr val="000000"/>
                </a:solidFill>
                <a:latin typeface="Solway"/>
              </a:rPr>
              <a:t>8) Hang out with friends more</a:t>
            </a:r>
          </a:p>
          <a:p>
            <a:pPr algn="just">
              <a:lnSpc>
                <a:spcPts val="700"/>
              </a:lnSpc>
              <a:spcBef>
                <a:spcPct val="0"/>
              </a:spcBef>
            </a:pPr>
          </a:p>
          <a:p>
            <a:pPr algn="just">
              <a:lnSpc>
                <a:spcPts val="2800"/>
              </a:lnSpc>
              <a:spcBef>
                <a:spcPct val="0"/>
              </a:spcBef>
            </a:pPr>
            <a:r>
              <a:rPr lang="en-US" sz="2000">
                <a:solidFill>
                  <a:srgbClr val="000000"/>
                </a:solidFill>
                <a:latin typeface="Solway"/>
              </a:rPr>
              <a:t>9) Lower levels of alcohol consumption on both workdays and weekends</a:t>
            </a:r>
          </a:p>
          <a:p>
            <a:pPr algn="just">
              <a:lnSpc>
                <a:spcPts val="700"/>
              </a:lnSpc>
              <a:spcBef>
                <a:spcPct val="0"/>
              </a:spcBef>
            </a:pPr>
          </a:p>
          <a:p>
            <a:pPr algn="just">
              <a:lnSpc>
                <a:spcPts val="2800"/>
              </a:lnSpc>
              <a:spcBef>
                <a:spcPct val="0"/>
              </a:spcBef>
            </a:pPr>
            <a:r>
              <a:rPr lang="en-US" sz="2000">
                <a:solidFill>
                  <a:srgbClr val="000000"/>
                </a:solidFill>
                <a:latin typeface="Solway"/>
              </a:rPr>
              <a:t>10) LOWER health levels </a:t>
            </a:r>
          </a:p>
          <a:p>
            <a:pPr algn="just">
              <a:lnSpc>
                <a:spcPts val="700"/>
              </a:lnSpc>
              <a:spcBef>
                <a:spcPct val="0"/>
              </a:spcBef>
            </a:pPr>
          </a:p>
          <a:p>
            <a:pPr algn="just">
              <a:lnSpc>
                <a:spcPts val="2800"/>
              </a:lnSpc>
              <a:spcBef>
                <a:spcPct val="0"/>
              </a:spcBef>
            </a:pPr>
            <a:r>
              <a:rPr lang="en-US" sz="2000">
                <a:solidFill>
                  <a:srgbClr val="000000"/>
                </a:solidFill>
                <a:latin typeface="Solway"/>
              </a:rPr>
              <a:t>11) Lower numbers of school absences</a:t>
            </a:r>
          </a:p>
        </p:txBody>
      </p:sp>
      <p:grpSp>
        <p:nvGrpSpPr>
          <p:cNvPr name="Group 7" id="7"/>
          <p:cNvGrpSpPr/>
          <p:nvPr/>
        </p:nvGrpSpPr>
        <p:grpSpPr>
          <a:xfrm rot="0">
            <a:off x="562106" y="2334737"/>
            <a:ext cx="5737534" cy="6061166"/>
            <a:chOff x="0" y="0"/>
            <a:chExt cx="7650046" cy="8081555"/>
          </a:xfrm>
        </p:grpSpPr>
        <p:pic>
          <p:nvPicPr>
            <p:cNvPr name="Picture 8" id="8"/>
            <p:cNvPicPr>
              <a:picLocks noChangeAspect="true"/>
            </p:cNvPicPr>
            <p:nvPr/>
          </p:nvPicPr>
          <p:blipFill>
            <a:blip r:embed="rId6"/>
            <a:srcRect l="0" t="0" r="0" b="0"/>
            <a:stretch>
              <a:fillRect/>
            </a:stretch>
          </p:blipFill>
          <p:spPr>
            <a:xfrm flipH="false" flipV="false" rot="0">
              <a:off x="0" y="511930"/>
              <a:ext cx="7650046" cy="7569625"/>
            </a:xfrm>
            <a:prstGeom prst="rect">
              <a:avLst/>
            </a:prstGeom>
          </p:spPr>
        </p:pic>
        <p:sp>
          <p:nvSpPr>
            <p:cNvPr name="TextBox 9" id="9"/>
            <p:cNvSpPr txBox="true"/>
            <p:nvPr/>
          </p:nvSpPr>
          <p:spPr>
            <a:xfrm rot="0">
              <a:off x="2536446" y="-47625"/>
              <a:ext cx="2577154" cy="559555"/>
            </a:xfrm>
            <a:prstGeom prst="rect">
              <a:avLst/>
            </a:prstGeom>
          </p:spPr>
          <p:txBody>
            <a:bodyPr anchor="t" rtlCol="false" tIns="0" lIns="0" bIns="0" rIns="0">
              <a:spAutoFit/>
            </a:bodyPr>
            <a:lstStyle/>
            <a:p>
              <a:pPr algn="ctr">
                <a:lnSpc>
                  <a:spcPts val="3548"/>
                </a:lnSpc>
                <a:spcBef>
                  <a:spcPct val="0"/>
                </a:spcBef>
              </a:pPr>
              <a:r>
                <a:rPr lang="en-US" sz="2534">
                  <a:solidFill>
                    <a:srgbClr val="000000"/>
                  </a:solidFill>
                  <a:latin typeface="Solway"/>
                </a:rPr>
                <a:t>Red Cluster</a:t>
              </a:r>
            </a:p>
          </p:txBody>
        </p:sp>
      </p:grpSp>
      <p:grpSp>
        <p:nvGrpSpPr>
          <p:cNvPr name="Group 10" id="10"/>
          <p:cNvGrpSpPr/>
          <p:nvPr/>
        </p:nvGrpSpPr>
        <p:grpSpPr>
          <a:xfrm rot="0">
            <a:off x="6299640" y="2334737"/>
            <a:ext cx="5763591" cy="6058116"/>
            <a:chOff x="0" y="0"/>
            <a:chExt cx="7684788" cy="8077488"/>
          </a:xfrm>
        </p:grpSpPr>
        <p:pic>
          <p:nvPicPr>
            <p:cNvPr name="Picture 11" id="11"/>
            <p:cNvPicPr>
              <a:picLocks noChangeAspect="true"/>
            </p:cNvPicPr>
            <p:nvPr/>
          </p:nvPicPr>
          <p:blipFill>
            <a:blip r:embed="rId7"/>
            <a:srcRect l="0" t="899" r="0" b="0"/>
            <a:stretch>
              <a:fillRect/>
            </a:stretch>
          </p:blipFill>
          <p:spPr>
            <a:xfrm flipH="false" flipV="false" rot="0">
              <a:off x="0" y="511930"/>
              <a:ext cx="7684788" cy="7565558"/>
            </a:xfrm>
            <a:prstGeom prst="rect">
              <a:avLst/>
            </a:prstGeom>
          </p:spPr>
        </p:pic>
        <p:sp>
          <p:nvSpPr>
            <p:cNvPr name="TextBox 12" id="12"/>
            <p:cNvSpPr txBox="true"/>
            <p:nvPr/>
          </p:nvSpPr>
          <p:spPr>
            <a:xfrm rot="0">
              <a:off x="2500921" y="-47625"/>
              <a:ext cx="2682945" cy="559555"/>
            </a:xfrm>
            <a:prstGeom prst="rect">
              <a:avLst/>
            </a:prstGeom>
          </p:spPr>
          <p:txBody>
            <a:bodyPr anchor="t" rtlCol="false" tIns="0" lIns="0" bIns="0" rIns="0">
              <a:spAutoFit/>
            </a:bodyPr>
            <a:lstStyle/>
            <a:p>
              <a:pPr algn="ctr">
                <a:lnSpc>
                  <a:spcPts val="3548"/>
                </a:lnSpc>
                <a:spcBef>
                  <a:spcPct val="0"/>
                </a:spcBef>
              </a:pPr>
              <a:r>
                <a:rPr lang="en-US" sz="2534">
                  <a:solidFill>
                    <a:srgbClr val="000000"/>
                  </a:solidFill>
                  <a:latin typeface="Solway"/>
                </a:rPr>
                <a:t>Blue Cluster</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101799" y="1970187"/>
            <a:ext cx="16084402" cy="1552575"/>
          </a:xfrm>
          <a:prstGeom prst="rect">
            <a:avLst/>
          </a:prstGeom>
        </p:spPr>
        <p:txBody>
          <a:bodyPr anchor="t" rtlCol="false" tIns="0" lIns="0" bIns="0" rIns="0">
            <a:spAutoFit/>
          </a:bodyPr>
          <a:lstStyle/>
          <a:p>
            <a:pPr algn="just">
              <a:lnSpc>
                <a:spcPts val="4199"/>
              </a:lnSpc>
              <a:spcBef>
                <a:spcPct val="0"/>
              </a:spcBef>
            </a:pPr>
            <a:r>
              <a:rPr lang="en-US" sz="2999" u="sng">
                <a:solidFill>
                  <a:srgbClr val="000000"/>
                </a:solidFill>
                <a:latin typeface="Solway"/>
              </a:rPr>
              <a:t>XGBoost (eXtreme Gradient Boosting)</a:t>
            </a:r>
            <a:r>
              <a:rPr lang="en-US" sz="2999">
                <a:solidFill>
                  <a:srgbClr val="000000"/>
                </a:solidFill>
                <a:latin typeface="Solway"/>
              </a:rPr>
              <a:t> is a popular and powerful open-source machine learning library that utilizes gradient boosting to enhance predictive models' accuracy and speed. </a:t>
            </a:r>
          </a:p>
        </p:txBody>
      </p:sp>
      <p:sp>
        <p:nvSpPr>
          <p:cNvPr name="TextBox 4" id="4"/>
          <p:cNvSpPr txBox="true"/>
          <p:nvPr/>
        </p:nvSpPr>
        <p:spPr>
          <a:xfrm rot="0">
            <a:off x="1101799" y="455638"/>
            <a:ext cx="8063310" cy="1009651"/>
          </a:xfrm>
          <a:prstGeom prst="rect">
            <a:avLst/>
          </a:prstGeom>
        </p:spPr>
        <p:txBody>
          <a:bodyPr anchor="t" rtlCol="false" tIns="0" lIns="0" bIns="0" rIns="0">
            <a:spAutoFit/>
          </a:bodyPr>
          <a:lstStyle/>
          <a:p>
            <a:pPr>
              <a:lnSpc>
                <a:spcPts val="8399"/>
              </a:lnSpc>
            </a:pPr>
            <a:r>
              <a:rPr lang="en-US" sz="5999">
                <a:solidFill>
                  <a:srgbClr val="000000"/>
                </a:solidFill>
                <a:latin typeface="TAN Angleton"/>
              </a:rPr>
              <a:t>XGBoost</a:t>
            </a:r>
          </a:p>
        </p:txBody>
      </p:sp>
      <p:grpSp>
        <p:nvGrpSpPr>
          <p:cNvPr name="Group 5" id="5"/>
          <p:cNvGrpSpPr/>
          <p:nvPr/>
        </p:nvGrpSpPr>
        <p:grpSpPr>
          <a:xfrm rot="0">
            <a:off x="9165109" y="560413"/>
            <a:ext cx="7580318" cy="744820"/>
            <a:chOff x="0" y="0"/>
            <a:chExt cx="10107091" cy="993094"/>
          </a:xfrm>
        </p:grpSpPr>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53491" y="0"/>
              <a:ext cx="9753600" cy="993094"/>
            </a:xfrm>
            <a:prstGeom prst="rect">
              <a:avLst/>
            </a:prstGeom>
          </p:spPr>
        </p:pic>
        <p:sp>
          <p:nvSpPr>
            <p:cNvPr name="TextBox 7" id="7"/>
            <p:cNvSpPr txBox="true"/>
            <p:nvPr/>
          </p:nvSpPr>
          <p:spPr>
            <a:xfrm rot="0">
              <a:off x="0" y="147085"/>
              <a:ext cx="9753600" cy="632249"/>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eXtreme Gradient Boosting</a:t>
              </a:r>
            </a:p>
          </p:txBody>
        </p:sp>
      </p:grpSp>
      <p:pic>
        <p:nvPicPr>
          <p:cNvPr name="Picture 8" id="8"/>
          <p:cNvPicPr>
            <a:picLocks noChangeAspect="true"/>
          </p:cNvPicPr>
          <p:nvPr/>
        </p:nvPicPr>
        <p:blipFill>
          <a:blip r:embed="rId5"/>
          <a:srcRect l="0" t="5659" r="0" b="0"/>
          <a:stretch>
            <a:fillRect/>
          </a:stretch>
        </p:blipFill>
        <p:spPr>
          <a:xfrm flipH="false" flipV="false" rot="0">
            <a:off x="1122907" y="4091181"/>
            <a:ext cx="8488831" cy="4524747"/>
          </a:xfrm>
          <a:prstGeom prst="rect">
            <a:avLst/>
          </a:prstGeom>
        </p:spPr>
      </p:pic>
      <p:sp>
        <p:nvSpPr>
          <p:cNvPr name="TextBox 9" id="9"/>
          <p:cNvSpPr txBox="true"/>
          <p:nvPr/>
        </p:nvSpPr>
        <p:spPr>
          <a:xfrm rot="0">
            <a:off x="10040227" y="5548692"/>
            <a:ext cx="7219073" cy="1552575"/>
          </a:xfrm>
          <a:prstGeom prst="rect">
            <a:avLst/>
          </a:prstGeom>
        </p:spPr>
        <p:txBody>
          <a:bodyPr anchor="t" rtlCol="false" tIns="0" lIns="0" bIns="0" rIns="0">
            <a:spAutoFit/>
          </a:bodyPr>
          <a:lstStyle/>
          <a:p>
            <a:pPr algn="just">
              <a:lnSpc>
                <a:spcPts val="4199"/>
              </a:lnSpc>
              <a:spcBef>
                <a:spcPct val="0"/>
              </a:spcBef>
            </a:pPr>
            <a:r>
              <a:rPr lang="en-US" sz="2999">
                <a:solidFill>
                  <a:srgbClr val="000000"/>
                </a:solidFill>
                <a:latin typeface="Solway"/>
              </a:rPr>
              <a:t>In our project, we use XGBoost to predict G3 using all variables and selected k-means variables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821264" y="2855233"/>
            <a:ext cx="977313" cy="977313"/>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998D"/>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93513" y="2788520"/>
            <a:ext cx="977313" cy="977313"/>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998D"/>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9144000" y="1028700"/>
            <a:ext cx="7580318" cy="744820"/>
            <a:chOff x="0" y="0"/>
            <a:chExt cx="10107091" cy="993094"/>
          </a:xfrm>
        </p:grpSpPr>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53491" y="0"/>
              <a:ext cx="9753600" cy="993094"/>
            </a:xfrm>
            <a:prstGeom prst="rect">
              <a:avLst/>
            </a:prstGeom>
          </p:spPr>
        </p:pic>
        <p:sp>
          <p:nvSpPr>
            <p:cNvPr name="TextBox 11" id="11"/>
            <p:cNvSpPr txBox="true"/>
            <p:nvPr/>
          </p:nvSpPr>
          <p:spPr>
            <a:xfrm rot="0">
              <a:off x="0" y="147085"/>
              <a:ext cx="9753600" cy="632249"/>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eXtreme Gradient Boosting</a:t>
              </a:r>
            </a:p>
          </p:txBody>
        </p:sp>
      </p:grpSp>
      <p:pic>
        <p:nvPicPr>
          <p:cNvPr name="Picture 12" id="12"/>
          <p:cNvPicPr>
            <a:picLocks noChangeAspect="true"/>
          </p:cNvPicPr>
          <p:nvPr/>
        </p:nvPicPr>
        <p:blipFill>
          <a:blip r:embed="rId5"/>
          <a:srcRect l="20264" t="50000" r="9425" b="0"/>
          <a:stretch>
            <a:fillRect/>
          </a:stretch>
        </p:blipFill>
        <p:spPr>
          <a:xfrm flipH="false" flipV="false" rot="0">
            <a:off x="9782170" y="5560801"/>
            <a:ext cx="7762777" cy="3105222"/>
          </a:xfrm>
          <a:prstGeom prst="rect">
            <a:avLst/>
          </a:prstGeom>
        </p:spPr>
      </p:pic>
      <p:pic>
        <p:nvPicPr>
          <p:cNvPr name="Picture 13" id="13"/>
          <p:cNvPicPr>
            <a:picLocks noChangeAspect="true"/>
          </p:cNvPicPr>
          <p:nvPr/>
        </p:nvPicPr>
        <p:blipFill>
          <a:blip r:embed="rId6"/>
          <a:srcRect l="0" t="0" r="48768" b="7652"/>
          <a:stretch>
            <a:fillRect/>
          </a:stretch>
        </p:blipFill>
        <p:spPr>
          <a:xfrm flipH="false" flipV="false" rot="0">
            <a:off x="2013650" y="4931902"/>
            <a:ext cx="6197391" cy="3867719"/>
          </a:xfrm>
          <a:prstGeom prst="rect">
            <a:avLst/>
          </a:prstGeom>
        </p:spPr>
      </p:pic>
      <p:sp>
        <p:nvSpPr>
          <p:cNvPr name="TextBox 14" id="14"/>
          <p:cNvSpPr txBox="true"/>
          <p:nvPr/>
        </p:nvSpPr>
        <p:spPr>
          <a:xfrm rot="0">
            <a:off x="1080690" y="923925"/>
            <a:ext cx="8063310" cy="1009651"/>
          </a:xfrm>
          <a:prstGeom prst="rect">
            <a:avLst/>
          </a:prstGeom>
        </p:spPr>
        <p:txBody>
          <a:bodyPr anchor="t" rtlCol="false" tIns="0" lIns="0" bIns="0" rIns="0">
            <a:spAutoFit/>
          </a:bodyPr>
          <a:lstStyle/>
          <a:p>
            <a:pPr>
              <a:lnSpc>
                <a:spcPts val="8399"/>
              </a:lnSpc>
            </a:pPr>
            <a:r>
              <a:rPr lang="en-US" sz="5999">
                <a:solidFill>
                  <a:srgbClr val="000000"/>
                </a:solidFill>
                <a:latin typeface="TAN Angleton"/>
              </a:rPr>
              <a:t>XGBoost</a:t>
            </a:r>
          </a:p>
        </p:txBody>
      </p:sp>
      <p:sp>
        <p:nvSpPr>
          <p:cNvPr name="TextBox 15" id="15"/>
          <p:cNvSpPr txBox="true"/>
          <p:nvPr/>
        </p:nvSpPr>
        <p:spPr>
          <a:xfrm rot="0">
            <a:off x="2181071" y="2496468"/>
            <a:ext cx="6204276" cy="1976755"/>
          </a:xfrm>
          <a:prstGeom prst="rect">
            <a:avLst/>
          </a:prstGeom>
        </p:spPr>
        <p:txBody>
          <a:bodyPr anchor="t" rtlCol="false" tIns="0" lIns="0" bIns="0" rIns="0">
            <a:spAutoFit/>
          </a:bodyPr>
          <a:lstStyle/>
          <a:p>
            <a:pPr algn="just">
              <a:lnSpc>
                <a:spcPts val="3919"/>
              </a:lnSpc>
            </a:pPr>
            <a:r>
              <a:rPr lang="en-US" sz="2799" u="sng">
                <a:solidFill>
                  <a:srgbClr val="000000"/>
                </a:solidFill>
                <a:latin typeface="Solway"/>
              </a:rPr>
              <a:t>One Hot-Encoding</a:t>
            </a:r>
          </a:p>
          <a:p>
            <a:pPr algn="just">
              <a:lnSpc>
                <a:spcPts val="3919"/>
              </a:lnSpc>
              <a:spcBef>
                <a:spcPct val="0"/>
              </a:spcBef>
            </a:pPr>
            <a:r>
              <a:rPr lang="en-US" sz="2799">
                <a:solidFill>
                  <a:srgbClr val="000000"/>
                </a:solidFill>
                <a:latin typeface="Solway"/>
              </a:rPr>
              <a:t>A technique in data encoding that converts categorical variables into a binary format</a:t>
            </a:r>
          </a:p>
        </p:txBody>
      </p:sp>
      <p:sp>
        <p:nvSpPr>
          <p:cNvPr name="TextBox 16" id="16"/>
          <p:cNvSpPr txBox="true"/>
          <p:nvPr/>
        </p:nvSpPr>
        <p:spPr>
          <a:xfrm rot="0">
            <a:off x="10651826" y="2496468"/>
            <a:ext cx="6205769" cy="2472055"/>
          </a:xfrm>
          <a:prstGeom prst="rect">
            <a:avLst/>
          </a:prstGeom>
        </p:spPr>
        <p:txBody>
          <a:bodyPr anchor="t" rtlCol="false" tIns="0" lIns="0" bIns="0" rIns="0">
            <a:spAutoFit/>
          </a:bodyPr>
          <a:lstStyle/>
          <a:p>
            <a:pPr algn="just">
              <a:lnSpc>
                <a:spcPts val="3919"/>
              </a:lnSpc>
            </a:pPr>
            <a:r>
              <a:rPr lang="en-US" sz="2799" u="sng">
                <a:solidFill>
                  <a:srgbClr val="000000"/>
                </a:solidFill>
                <a:latin typeface="Solway"/>
              </a:rPr>
              <a:t>Cross-Validation</a:t>
            </a:r>
          </a:p>
          <a:p>
            <a:pPr algn="just">
              <a:lnSpc>
                <a:spcPts val="3919"/>
              </a:lnSpc>
              <a:spcBef>
                <a:spcPct val="0"/>
              </a:spcBef>
            </a:pPr>
            <a:r>
              <a:rPr lang="en-US" sz="2799">
                <a:solidFill>
                  <a:srgbClr val="000000"/>
                </a:solidFill>
                <a:latin typeface="Solway"/>
              </a:rPr>
              <a:t>Assesses and tunes the model's hyperparameters,  avoid overfitting and estimate its performance on unseen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351012" y="2236663"/>
            <a:ext cx="5796687" cy="462138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96274" y="2236663"/>
            <a:ext cx="5794358" cy="467216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681415" y="7946851"/>
            <a:ext cx="5135880" cy="102996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966190" y="7982711"/>
            <a:ext cx="5254527" cy="994100"/>
          </a:xfrm>
          <a:prstGeom prst="rect">
            <a:avLst/>
          </a:prstGeom>
        </p:spPr>
      </p:pic>
      <p:sp>
        <p:nvSpPr>
          <p:cNvPr name="TextBox 7" id="7"/>
          <p:cNvSpPr txBox="true"/>
          <p:nvPr/>
        </p:nvSpPr>
        <p:spPr>
          <a:xfrm rot="0">
            <a:off x="1122907" y="341916"/>
            <a:ext cx="8147028" cy="910193"/>
          </a:xfrm>
          <a:prstGeom prst="rect">
            <a:avLst/>
          </a:prstGeom>
        </p:spPr>
        <p:txBody>
          <a:bodyPr anchor="t" rtlCol="false" tIns="0" lIns="0" bIns="0" rIns="0">
            <a:spAutoFit/>
          </a:bodyPr>
          <a:lstStyle/>
          <a:p>
            <a:pPr>
              <a:lnSpc>
                <a:spcPts val="7420"/>
              </a:lnSpc>
            </a:pPr>
            <a:r>
              <a:rPr lang="en-US" sz="5300">
                <a:solidFill>
                  <a:srgbClr val="000000"/>
                </a:solidFill>
                <a:latin typeface="TAN Angleton"/>
              </a:rPr>
              <a:t>XGBoost Results</a:t>
            </a:r>
          </a:p>
        </p:txBody>
      </p:sp>
      <p:grpSp>
        <p:nvGrpSpPr>
          <p:cNvPr name="Group 8" id="8"/>
          <p:cNvGrpSpPr/>
          <p:nvPr/>
        </p:nvGrpSpPr>
        <p:grpSpPr>
          <a:xfrm rot="0">
            <a:off x="9906985" y="509086"/>
            <a:ext cx="6684741" cy="680628"/>
            <a:chOff x="0" y="0"/>
            <a:chExt cx="8912988" cy="907504"/>
          </a:xfrm>
        </p:grpSpPr>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0" y="0"/>
              <a:ext cx="8912988" cy="907504"/>
            </a:xfrm>
            <a:prstGeom prst="rect">
              <a:avLst/>
            </a:prstGeom>
          </p:spPr>
        </p:pic>
        <p:sp>
          <p:nvSpPr>
            <p:cNvPr name="TextBox 10" id="10"/>
            <p:cNvSpPr txBox="true"/>
            <p:nvPr/>
          </p:nvSpPr>
          <p:spPr>
            <a:xfrm rot="0">
              <a:off x="985183" y="147712"/>
              <a:ext cx="6446322" cy="564455"/>
            </a:xfrm>
            <a:prstGeom prst="rect">
              <a:avLst/>
            </a:prstGeom>
          </p:spPr>
          <p:txBody>
            <a:bodyPr anchor="t" rtlCol="false" tIns="0" lIns="0" bIns="0" rIns="0">
              <a:spAutoFit/>
            </a:bodyPr>
            <a:lstStyle/>
            <a:p>
              <a:pPr>
                <a:lnSpc>
                  <a:spcPts val="3582"/>
                </a:lnSpc>
              </a:pPr>
              <a:r>
                <a:rPr lang="en-US" sz="2558">
                  <a:solidFill>
                    <a:srgbClr val="000000"/>
                  </a:solidFill>
                  <a:latin typeface="Solway"/>
                </a:rPr>
                <a:t>eXtreme Gradient Boosting</a:t>
              </a:r>
            </a:p>
          </p:txBody>
        </p:sp>
      </p:grpSp>
      <p:sp>
        <p:nvSpPr>
          <p:cNvPr name="TextBox 11" id="11"/>
          <p:cNvSpPr txBox="true"/>
          <p:nvPr/>
        </p:nvSpPr>
        <p:spPr>
          <a:xfrm rot="0">
            <a:off x="1696274" y="1584260"/>
            <a:ext cx="3689286" cy="435247"/>
          </a:xfrm>
          <a:prstGeom prst="rect">
            <a:avLst/>
          </a:prstGeom>
        </p:spPr>
        <p:txBody>
          <a:bodyPr anchor="t" rtlCol="false" tIns="0" lIns="0" bIns="0" rIns="0">
            <a:spAutoFit/>
          </a:bodyPr>
          <a:lstStyle/>
          <a:p>
            <a:pPr>
              <a:lnSpc>
                <a:spcPts val="3582"/>
              </a:lnSpc>
              <a:spcBef>
                <a:spcPct val="0"/>
              </a:spcBef>
            </a:pPr>
            <a:r>
              <a:rPr lang="en-US" sz="2558" u="sng">
                <a:solidFill>
                  <a:srgbClr val="000000"/>
                </a:solidFill>
                <a:latin typeface="Solway"/>
              </a:rPr>
              <a:t>All Variables</a:t>
            </a:r>
          </a:p>
        </p:txBody>
      </p:sp>
      <p:sp>
        <p:nvSpPr>
          <p:cNvPr name="TextBox 12" id="12"/>
          <p:cNvSpPr txBox="true"/>
          <p:nvPr/>
        </p:nvSpPr>
        <p:spPr>
          <a:xfrm rot="0">
            <a:off x="10351012" y="1584260"/>
            <a:ext cx="3689286" cy="435247"/>
          </a:xfrm>
          <a:prstGeom prst="rect">
            <a:avLst/>
          </a:prstGeom>
        </p:spPr>
        <p:txBody>
          <a:bodyPr anchor="t" rtlCol="false" tIns="0" lIns="0" bIns="0" rIns="0">
            <a:spAutoFit/>
          </a:bodyPr>
          <a:lstStyle/>
          <a:p>
            <a:pPr>
              <a:lnSpc>
                <a:spcPts val="3582"/>
              </a:lnSpc>
              <a:spcBef>
                <a:spcPct val="0"/>
              </a:spcBef>
            </a:pPr>
            <a:r>
              <a:rPr lang="en-US" sz="2558" u="sng">
                <a:solidFill>
                  <a:srgbClr val="000000"/>
                </a:solidFill>
                <a:latin typeface="Solway"/>
              </a:rPr>
              <a:t>K-means variables</a:t>
            </a:r>
          </a:p>
        </p:txBody>
      </p:sp>
      <p:graphicFrame>
        <p:nvGraphicFramePr>
          <p:cNvPr name="Table 13" id="13"/>
          <p:cNvGraphicFramePr>
            <a:graphicFrameLocks noGrp="true"/>
          </p:cNvGraphicFramePr>
          <p:nvPr/>
        </p:nvGraphicFramePr>
        <p:xfrm>
          <a:off x="1966190" y="7084263"/>
          <a:ext cx="5254527" cy="750065"/>
        </p:xfrm>
        <a:graphic>
          <a:graphicData uri="http://schemas.openxmlformats.org/drawingml/2006/table">
            <a:tbl>
              <a:tblPr/>
              <a:tblGrid>
                <a:gridCol w="1741484"/>
                <a:gridCol w="842764"/>
                <a:gridCol w="1335139"/>
                <a:gridCol w="1335139"/>
              </a:tblGrid>
              <a:tr h="573414">
                <a:tc>
                  <a:txBody>
                    <a:bodyPr anchor="t" rtlCol="false"/>
                    <a:lstStyle/>
                    <a:p>
                      <a:pPr algn="ctr">
                        <a:lnSpc>
                          <a:spcPts val="2940"/>
                        </a:lnSpc>
                        <a:defRPr/>
                      </a:pPr>
                      <a:r>
                        <a:rPr lang="en-US" sz="2100">
                          <a:solidFill>
                            <a:srgbClr val="000000"/>
                          </a:solidFill>
                          <a:latin typeface="Solway Bold"/>
                        </a:rPr>
                        <a:t>Accuracy</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solidFill>
                      <a:srgbClr val="AFD4CB"/>
                    </a:solidFill>
                  </a:tcPr>
                </a:tc>
                <a:tc gridSpan="3">
                  <a:txBody>
                    <a:bodyPr anchor="t" rtlCol="false"/>
                    <a:lstStyle/>
                    <a:p>
                      <a:pPr algn="ctr">
                        <a:lnSpc>
                          <a:spcPts val="3640"/>
                        </a:lnSpc>
                        <a:defRPr/>
                      </a:pPr>
                      <a:r>
                        <a:rPr lang="en-US" sz="2600">
                          <a:solidFill>
                            <a:srgbClr val="000000"/>
                          </a:solidFill>
                          <a:latin typeface="Solway"/>
                        </a:rPr>
                        <a:t>0.951</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3640"/>
                        </a:lnSpc>
                        <a:defRPr/>
                      </a:pPr>
                      <a:r>
                        <a:rPr lang="en-US" sz="2600">
                          <a:solidFill>
                            <a:srgbClr val="000000"/>
                          </a:solidFill>
                          <a:latin typeface="Solway"/>
                        </a:rPr>
                        <a:t>0.951</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3640"/>
                        </a:lnSpc>
                        <a:defRPr/>
                      </a:pPr>
                      <a:r>
                        <a:rPr lang="en-US" sz="2600">
                          <a:solidFill>
                            <a:srgbClr val="000000"/>
                          </a:solidFill>
                          <a:latin typeface="Solway"/>
                        </a:rPr>
                        <a:t>0.951</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r>
            </a:tbl>
          </a:graphicData>
        </a:graphic>
      </p:graphicFrame>
      <p:graphicFrame>
        <p:nvGraphicFramePr>
          <p:cNvPr name="Table 14" id="14"/>
          <p:cNvGraphicFramePr>
            <a:graphicFrameLocks noGrp="true"/>
          </p:cNvGraphicFramePr>
          <p:nvPr/>
        </p:nvGraphicFramePr>
        <p:xfrm>
          <a:off x="10622092" y="7013492"/>
          <a:ext cx="5254527" cy="750065"/>
        </p:xfrm>
        <a:graphic>
          <a:graphicData uri="http://schemas.openxmlformats.org/drawingml/2006/table">
            <a:tbl>
              <a:tblPr/>
              <a:tblGrid>
                <a:gridCol w="1741484"/>
                <a:gridCol w="842764"/>
                <a:gridCol w="1335139"/>
                <a:gridCol w="1335139"/>
              </a:tblGrid>
              <a:tr h="573414">
                <a:tc>
                  <a:txBody>
                    <a:bodyPr anchor="t" rtlCol="false"/>
                    <a:lstStyle/>
                    <a:p>
                      <a:pPr algn="ctr">
                        <a:lnSpc>
                          <a:spcPts val="2940"/>
                        </a:lnSpc>
                        <a:defRPr/>
                      </a:pPr>
                      <a:r>
                        <a:rPr lang="en-US" sz="2100">
                          <a:solidFill>
                            <a:srgbClr val="000000"/>
                          </a:solidFill>
                          <a:latin typeface="Solway Bold"/>
                        </a:rPr>
                        <a:t>Accuracy</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solidFill>
                      <a:srgbClr val="AFD4CB"/>
                    </a:solidFill>
                  </a:tcPr>
                </a:tc>
                <a:tc gridSpan="3">
                  <a:txBody>
                    <a:bodyPr anchor="t" rtlCol="false"/>
                    <a:lstStyle/>
                    <a:p>
                      <a:pPr algn="ctr">
                        <a:lnSpc>
                          <a:spcPts val="3640"/>
                        </a:lnSpc>
                        <a:defRPr/>
                      </a:pPr>
                      <a:r>
                        <a:rPr lang="en-US" sz="2600">
                          <a:solidFill>
                            <a:srgbClr val="000000"/>
                          </a:solidFill>
                          <a:latin typeface="Solway"/>
                        </a:rPr>
                        <a:t>0.828</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3640"/>
                        </a:lnSpc>
                        <a:defRPr/>
                      </a:pPr>
                      <a:r>
                        <a:rPr lang="en-US" sz="2600">
                          <a:solidFill>
                            <a:srgbClr val="000000"/>
                          </a:solidFill>
                          <a:latin typeface="Solway"/>
                        </a:rPr>
                        <a:t>0.828</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c hMerge="true">
                  <a:txBody>
                    <a:bodyPr anchor="t" rtlCol="false"/>
                    <a:lstStyle/>
                    <a:p>
                      <a:pPr algn="ctr">
                        <a:lnSpc>
                          <a:spcPts val="3640"/>
                        </a:lnSpc>
                        <a:defRPr/>
                      </a:pPr>
                      <a:r>
                        <a:rPr lang="en-US" sz="2600">
                          <a:solidFill>
                            <a:srgbClr val="000000"/>
                          </a:solidFill>
                          <a:latin typeface="Solway"/>
                        </a:rPr>
                        <a:t>0.828</a:t>
                      </a:r>
                      <a:endParaRPr lang="en-US" sz="1100"/>
                    </a:p>
                  </a:txBody>
                  <a:tcPr marL="0" marR="0" marT="0" marB="0" anchor="ctr">
                    <a:lnL cmpd="sng" algn="ctr" cap="flat" w="34968">
                      <a:solidFill>
                        <a:srgbClr val="000000"/>
                      </a:solidFill>
                      <a:prstDash val="solid"/>
                      <a:round/>
                      <a:headEnd type="none" w="med" len="med"/>
                      <a:tailEnd type="none" w="med" len="med"/>
                    </a:lnL>
                    <a:lnR cmpd="sng" algn="ctr" cap="flat" w="34968">
                      <a:solidFill>
                        <a:srgbClr val="000000"/>
                      </a:solidFill>
                      <a:prstDash val="solid"/>
                      <a:round/>
                      <a:headEnd type="none" w="med" len="med"/>
                      <a:tailEnd type="none" w="med" len="med"/>
                    </a:lnR>
                    <a:lnT cmpd="sng" algn="ctr" cap="flat" w="34968">
                      <a:solidFill>
                        <a:srgbClr val="000000"/>
                      </a:solidFill>
                      <a:prstDash val="solid"/>
                      <a:round/>
                      <a:headEnd type="none" w="med" len="med"/>
                      <a:tailEnd type="none" w="med" len="med"/>
                    </a:lnT>
                    <a:lnB cmpd="sng" algn="ctr" cap="flat" w="34968">
                      <a:solidFill>
                        <a:srgbClr val="000000"/>
                      </a:solidFill>
                      <a:prstDash val="solid"/>
                      <a:round/>
                      <a:headEnd type="none" w="med" len="med"/>
                      <a:tailEnd type="none" w="med" len="med"/>
                    </a:lnB>
                  </a:tcPr>
                </a:tc>
              </a:tr>
            </a:tbl>
          </a:graphicData>
        </a:graphic>
      </p:graphicFrame>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399972" y="1028700"/>
            <a:ext cx="7315200" cy="744820"/>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572828" y="3607830"/>
            <a:ext cx="7686840" cy="5124560"/>
          </a:xfrm>
          <a:prstGeom prst="rect">
            <a:avLst/>
          </a:prstGeom>
        </p:spPr>
      </p:pic>
      <p:sp>
        <p:nvSpPr>
          <p:cNvPr name="TextBox 5" id="5"/>
          <p:cNvSpPr txBox="true"/>
          <p:nvPr/>
        </p:nvSpPr>
        <p:spPr>
          <a:xfrm rot="0">
            <a:off x="572828" y="923925"/>
            <a:ext cx="10432084" cy="863600"/>
          </a:xfrm>
          <a:prstGeom prst="rect">
            <a:avLst/>
          </a:prstGeom>
        </p:spPr>
        <p:txBody>
          <a:bodyPr anchor="t" rtlCol="false" tIns="0" lIns="0" bIns="0" rIns="0">
            <a:spAutoFit/>
          </a:bodyPr>
          <a:lstStyle/>
          <a:p>
            <a:pPr>
              <a:lnSpc>
                <a:spcPts val="7000"/>
              </a:lnSpc>
            </a:pPr>
            <a:r>
              <a:rPr lang="en-US" sz="5000">
                <a:solidFill>
                  <a:srgbClr val="000000"/>
                </a:solidFill>
                <a:latin typeface="TAN Angleton"/>
              </a:rPr>
              <a:t>Artificial Neural Network</a:t>
            </a:r>
          </a:p>
        </p:txBody>
      </p:sp>
      <p:sp>
        <p:nvSpPr>
          <p:cNvPr name="TextBox 6" id="6"/>
          <p:cNvSpPr txBox="true"/>
          <p:nvPr/>
        </p:nvSpPr>
        <p:spPr>
          <a:xfrm rot="0">
            <a:off x="11052353" y="1122345"/>
            <a:ext cx="3489044"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Linear Regression</a:t>
            </a:r>
          </a:p>
        </p:txBody>
      </p:sp>
      <p:sp>
        <p:nvSpPr>
          <p:cNvPr name="TextBox 7" id="7"/>
          <p:cNvSpPr txBox="true"/>
          <p:nvPr/>
        </p:nvSpPr>
        <p:spPr>
          <a:xfrm rot="0">
            <a:off x="578437" y="2300869"/>
            <a:ext cx="16680863" cy="1028700"/>
          </a:xfrm>
          <a:prstGeom prst="rect">
            <a:avLst/>
          </a:prstGeom>
        </p:spPr>
        <p:txBody>
          <a:bodyPr anchor="t" rtlCol="false" tIns="0" lIns="0" bIns="0" rIns="0">
            <a:spAutoFit/>
          </a:bodyPr>
          <a:lstStyle/>
          <a:p>
            <a:pPr algn="just">
              <a:lnSpc>
                <a:spcPts val="4199"/>
              </a:lnSpc>
              <a:spcBef>
                <a:spcPct val="0"/>
              </a:spcBef>
            </a:pPr>
            <a:r>
              <a:rPr lang="en-US" sz="2999">
                <a:solidFill>
                  <a:srgbClr val="000000"/>
                </a:solidFill>
                <a:latin typeface="Solway"/>
              </a:rPr>
              <a:t>Artificial neural networks are one of the deep learning algorithms designed to recognise patterns and learn from data, simulating the workings of the neurons in the human brain.</a:t>
            </a:r>
          </a:p>
        </p:txBody>
      </p:sp>
      <p:sp>
        <p:nvSpPr>
          <p:cNvPr name="TextBox 8" id="8"/>
          <p:cNvSpPr txBox="true"/>
          <p:nvPr/>
        </p:nvSpPr>
        <p:spPr>
          <a:xfrm rot="0">
            <a:off x="8377839" y="4433913"/>
            <a:ext cx="8875852" cy="3415244"/>
          </a:xfrm>
          <a:prstGeom prst="rect">
            <a:avLst/>
          </a:prstGeom>
        </p:spPr>
        <p:txBody>
          <a:bodyPr anchor="t" rtlCol="false" tIns="0" lIns="0" bIns="0" rIns="0">
            <a:spAutoFit/>
          </a:bodyPr>
          <a:lstStyle/>
          <a:p>
            <a:pPr algn="just">
              <a:lnSpc>
                <a:spcPts val="4199"/>
              </a:lnSpc>
            </a:pPr>
            <a:r>
              <a:rPr lang="en-US" sz="2999">
                <a:solidFill>
                  <a:srgbClr val="000000"/>
                </a:solidFill>
                <a:latin typeface="Solway"/>
              </a:rPr>
              <a:t>In our project, we use Neural Network for:</a:t>
            </a:r>
          </a:p>
          <a:p>
            <a:pPr algn="just">
              <a:lnSpc>
                <a:spcPts val="700"/>
              </a:lnSpc>
            </a:pPr>
          </a:p>
          <a:p>
            <a:pPr algn="just" marL="647697" indent="-323848" lvl="1">
              <a:lnSpc>
                <a:spcPts val="4199"/>
              </a:lnSpc>
              <a:buFont typeface="Arial"/>
              <a:buChar char="•"/>
            </a:pPr>
            <a:r>
              <a:rPr lang="en-US" sz="2999">
                <a:solidFill>
                  <a:srgbClr val="000000"/>
                </a:solidFill>
                <a:latin typeface="Solway"/>
              </a:rPr>
              <a:t>Improving the MSE values of the variables from the linear regression model. </a:t>
            </a:r>
          </a:p>
          <a:p>
            <a:pPr algn="just">
              <a:lnSpc>
                <a:spcPts val="1399"/>
              </a:lnSpc>
            </a:pPr>
          </a:p>
          <a:p>
            <a:pPr algn="just" marL="647697" indent="-323848" lvl="1">
              <a:lnSpc>
                <a:spcPts val="4199"/>
              </a:lnSpc>
              <a:spcBef>
                <a:spcPct val="0"/>
              </a:spcBef>
              <a:buFont typeface="Arial"/>
              <a:buChar char="•"/>
            </a:pPr>
            <a:r>
              <a:rPr lang="en-US" sz="2999">
                <a:solidFill>
                  <a:srgbClr val="000000"/>
                </a:solidFill>
                <a:latin typeface="Solway"/>
              </a:rPr>
              <a:t>C</a:t>
            </a:r>
            <a:r>
              <a:rPr lang="en-US" sz="2999">
                <a:solidFill>
                  <a:srgbClr val="000000"/>
                </a:solidFill>
                <a:latin typeface="Solway"/>
              </a:rPr>
              <a:t>hecking if the shortlisted variables by K-means clustering has a better linear regression model (after improvements)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399972" y="1028700"/>
            <a:ext cx="7315200" cy="744820"/>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65175" y="4202373"/>
            <a:ext cx="6353576" cy="4224800"/>
          </a:xfrm>
          <a:prstGeom prst="rect">
            <a:avLst/>
          </a:prstGeom>
        </p:spPr>
      </p:pic>
      <p:sp>
        <p:nvSpPr>
          <p:cNvPr name="TextBox 5" id="5"/>
          <p:cNvSpPr txBox="true"/>
          <p:nvPr/>
        </p:nvSpPr>
        <p:spPr>
          <a:xfrm rot="0">
            <a:off x="799695" y="2132996"/>
            <a:ext cx="16680863" cy="1257300"/>
          </a:xfrm>
          <a:prstGeom prst="rect">
            <a:avLst/>
          </a:prstGeom>
        </p:spPr>
        <p:txBody>
          <a:bodyPr anchor="t" rtlCol="false" tIns="0" lIns="0" bIns="0" rIns="0">
            <a:spAutoFit/>
          </a:bodyPr>
          <a:lstStyle/>
          <a:p>
            <a:pPr algn="just">
              <a:lnSpc>
                <a:spcPts val="4199"/>
              </a:lnSpc>
            </a:pPr>
            <a:r>
              <a:rPr lang="en-US" sz="2999">
                <a:solidFill>
                  <a:srgbClr val="000000"/>
                </a:solidFill>
                <a:latin typeface="Solway"/>
              </a:rPr>
              <a:t>Tensorflow libraries were used to construct the neural network model. </a:t>
            </a:r>
          </a:p>
          <a:p>
            <a:pPr algn="just">
              <a:lnSpc>
                <a:spcPts val="1819"/>
              </a:lnSpc>
            </a:pPr>
          </a:p>
          <a:p>
            <a:pPr algn="just">
              <a:lnSpc>
                <a:spcPts val="4199"/>
              </a:lnSpc>
            </a:pPr>
            <a:r>
              <a:rPr lang="en-US" sz="2999">
                <a:solidFill>
                  <a:srgbClr val="000000"/>
                </a:solidFill>
                <a:latin typeface="Solway Bold"/>
              </a:rPr>
              <a:t>M</a:t>
            </a:r>
            <a:r>
              <a:rPr lang="en-US" sz="2999">
                <a:solidFill>
                  <a:srgbClr val="000000"/>
                </a:solidFill>
                <a:latin typeface="Solway Bold"/>
              </a:rPr>
              <a:t>odel Specifications: </a:t>
            </a:r>
            <a:r>
              <a:rPr lang="en-US" sz="2999">
                <a:solidFill>
                  <a:srgbClr val="000000"/>
                </a:solidFill>
                <a:latin typeface="Solway"/>
              </a:rPr>
              <a:t>100 epochs; Adam optimiser; MAE evaluation metrics</a:t>
            </a:r>
          </a:p>
        </p:txBody>
      </p:sp>
      <p:sp>
        <p:nvSpPr>
          <p:cNvPr name="TextBox 6" id="6"/>
          <p:cNvSpPr txBox="true"/>
          <p:nvPr/>
        </p:nvSpPr>
        <p:spPr>
          <a:xfrm rot="0">
            <a:off x="572828" y="923925"/>
            <a:ext cx="10432084" cy="863600"/>
          </a:xfrm>
          <a:prstGeom prst="rect">
            <a:avLst/>
          </a:prstGeom>
        </p:spPr>
        <p:txBody>
          <a:bodyPr anchor="t" rtlCol="false" tIns="0" lIns="0" bIns="0" rIns="0">
            <a:spAutoFit/>
          </a:bodyPr>
          <a:lstStyle/>
          <a:p>
            <a:pPr>
              <a:lnSpc>
                <a:spcPts val="7000"/>
              </a:lnSpc>
            </a:pPr>
            <a:r>
              <a:rPr lang="en-US" sz="5000">
                <a:solidFill>
                  <a:srgbClr val="000000"/>
                </a:solidFill>
                <a:latin typeface="TAN Angleton"/>
              </a:rPr>
              <a:t>Artificial Neural Network</a:t>
            </a:r>
          </a:p>
        </p:txBody>
      </p:sp>
      <p:sp>
        <p:nvSpPr>
          <p:cNvPr name="TextBox 7" id="7"/>
          <p:cNvSpPr txBox="true"/>
          <p:nvPr/>
        </p:nvSpPr>
        <p:spPr>
          <a:xfrm rot="0">
            <a:off x="11052353" y="1122345"/>
            <a:ext cx="3489044"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Solway"/>
              </a:rPr>
              <a:t>Linear Regression</a:t>
            </a:r>
          </a:p>
        </p:txBody>
      </p:sp>
      <p:sp>
        <p:nvSpPr>
          <p:cNvPr name="TextBox 8" id="8"/>
          <p:cNvSpPr txBox="true"/>
          <p:nvPr/>
        </p:nvSpPr>
        <p:spPr>
          <a:xfrm rot="0">
            <a:off x="7955459" y="5247973"/>
            <a:ext cx="9367367" cy="2076450"/>
          </a:xfrm>
          <a:prstGeom prst="rect">
            <a:avLst/>
          </a:prstGeom>
        </p:spPr>
        <p:txBody>
          <a:bodyPr anchor="t" rtlCol="false" tIns="0" lIns="0" bIns="0" rIns="0">
            <a:spAutoFit/>
          </a:bodyPr>
          <a:lstStyle/>
          <a:p>
            <a:pPr algn="just">
              <a:lnSpc>
                <a:spcPts val="4199"/>
              </a:lnSpc>
            </a:pPr>
            <a:r>
              <a:rPr lang="en-US" sz="2999">
                <a:solidFill>
                  <a:srgbClr val="000000"/>
                </a:solidFill>
                <a:latin typeface="Solway"/>
              </a:rPr>
              <a:t>A Loss Curve was plotted after every training and fitting of the different models to ensure that there was an improvement to the MAE value through the training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399972" y="649288"/>
            <a:ext cx="7315200" cy="744820"/>
          </a:xfrm>
          <a:prstGeom prst="rect">
            <a:avLst/>
          </a:prstGeom>
        </p:spPr>
      </p:pic>
      <p:sp>
        <p:nvSpPr>
          <p:cNvPr name="TextBox 4" id="4"/>
          <p:cNvSpPr txBox="true"/>
          <p:nvPr/>
        </p:nvSpPr>
        <p:spPr>
          <a:xfrm rot="0">
            <a:off x="10399972" y="3149441"/>
            <a:ext cx="7468796" cy="4434205"/>
          </a:xfrm>
          <a:prstGeom prst="rect">
            <a:avLst/>
          </a:prstGeom>
        </p:spPr>
        <p:txBody>
          <a:bodyPr anchor="t" rtlCol="false" tIns="0" lIns="0" bIns="0" rIns="0">
            <a:spAutoFit/>
          </a:bodyPr>
          <a:lstStyle/>
          <a:p>
            <a:pPr algn="just" marL="604518" indent="-302259" lvl="1">
              <a:lnSpc>
                <a:spcPts val="3919"/>
              </a:lnSpc>
              <a:buFont typeface="Arial"/>
              <a:buChar char="•"/>
            </a:pPr>
            <a:r>
              <a:rPr lang="en-US" sz="2799">
                <a:solidFill>
                  <a:srgbClr val="000000"/>
                </a:solidFill>
                <a:latin typeface="Solway"/>
              </a:rPr>
              <a:t>By looking at the MAE and MSE of each variable, order of variable importance:</a:t>
            </a:r>
          </a:p>
          <a:p>
            <a:pPr algn="just" marL="1209036" indent="-403012" lvl="2">
              <a:lnSpc>
                <a:spcPts val="3919"/>
              </a:lnSpc>
              <a:buFont typeface="Arial"/>
              <a:buChar char="⚬"/>
            </a:pPr>
            <a:r>
              <a:rPr lang="en-US" sz="2799">
                <a:solidFill>
                  <a:srgbClr val="000000"/>
                </a:solidFill>
                <a:latin typeface="Solway"/>
              </a:rPr>
              <a:t>G2 </a:t>
            </a:r>
          </a:p>
          <a:p>
            <a:pPr algn="just" marL="1209036" indent="-403012" lvl="2">
              <a:lnSpc>
                <a:spcPts val="3919"/>
              </a:lnSpc>
              <a:buFont typeface="Arial"/>
              <a:buChar char="⚬"/>
            </a:pPr>
            <a:r>
              <a:rPr lang="en-US" sz="2799">
                <a:solidFill>
                  <a:srgbClr val="000000"/>
                </a:solidFill>
                <a:latin typeface="Solway"/>
              </a:rPr>
              <a:t>G1</a:t>
            </a:r>
          </a:p>
          <a:p>
            <a:pPr algn="just" marL="1209036" indent="-403012" lvl="2">
              <a:lnSpc>
                <a:spcPts val="3919"/>
              </a:lnSpc>
              <a:buFont typeface="Arial"/>
              <a:buChar char="⚬"/>
            </a:pPr>
            <a:r>
              <a:rPr lang="en-US" sz="2799">
                <a:solidFill>
                  <a:srgbClr val="000000"/>
                </a:solidFill>
                <a:latin typeface="Solway"/>
              </a:rPr>
              <a:t>Age</a:t>
            </a:r>
            <a:r>
              <a:rPr lang="en-US" sz="2799">
                <a:solidFill>
                  <a:srgbClr val="000000"/>
                </a:solidFill>
                <a:latin typeface="Solway"/>
              </a:rPr>
              <a:t> </a:t>
            </a:r>
          </a:p>
          <a:p>
            <a:pPr algn="just" marL="1209036" indent="-403012" lvl="2">
              <a:lnSpc>
                <a:spcPts val="3919"/>
              </a:lnSpc>
              <a:buFont typeface="Arial"/>
              <a:buChar char="⚬"/>
            </a:pPr>
            <a:r>
              <a:rPr lang="en-US" sz="2799">
                <a:solidFill>
                  <a:srgbClr val="000000"/>
                </a:solidFill>
                <a:latin typeface="Solway"/>
              </a:rPr>
              <a:t>Absences</a:t>
            </a:r>
          </a:p>
          <a:p>
            <a:pPr algn="just">
              <a:lnSpc>
                <a:spcPts val="1819"/>
              </a:lnSpc>
            </a:pPr>
          </a:p>
          <a:p>
            <a:pPr algn="just" marL="604518" indent="-302259" lvl="1">
              <a:lnSpc>
                <a:spcPts val="3919"/>
              </a:lnSpc>
              <a:buFont typeface="Arial"/>
              <a:buChar char="•"/>
            </a:pPr>
            <a:r>
              <a:rPr lang="en-US" sz="2799">
                <a:solidFill>
                  <a:srgbClr val="000000"/>
                </a:solidFill>
                <a:latin typeface="Solway"/>
              </a:rPr>
              <a:t>Similar</a:t>
            </a:r>
            <a:r>
              <a:rPr lang="en-US" sz="2799">
                <a:solidFill>
                  <a:srgbClr val="000000"/>
                </a:solidFill>
                <a:latin typeface="Solway"/>
              </a:rPr>
              <a:t> as the results from the single-variate linear regression model.</a:t>
            </a:r>
          </a:p>
          <a:p>
            <a:pPr algn="just">
              <a:lnSpc>
                <a:spcPts val="1820"/>
              </a:lnSpc>
            </a:pPr>
          </a:p>
        </p:txBody>
      </p:sp>
      <p:pic>
        <p:nvPicPr>
          <p:cNvPr name="Picture 5" id="5"/>
          <p:cNvPicPr>
            <a:picLocks noChangeAspect="true"/>
          </p:cNvPicPr>
          <p:nvPr/>
        </p:nvPicPr>
        <p:blipFill>
          <a:blip r:embed="rId5"/>
          <a:srcRect l="0" t="0" r="0" b="0"/>
          <a:stretch>
            <a:fillRect/>
          </a:stretch>
        </p:blipFill>
        <p:spPr>
          <a:xfrm flipH="false" flipV="false" rot="0">
            <a:off x="572828" y="1894074"/>
            <a:ext cx="4764391" cy="3372457"/>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441994" y="1894074"/>
            <a:ext cx="4764391" cy="3372457"/>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572828" y="5371306"/>
            <a:ext cx="4764391" cy="3372457"/>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5441994" y="5399881"/>
            <a:ext cx="4764391" cy="3372457"/>
          </a:xfrm>
          <a:prstGeom prst="rect">
            <a:avLst/>
          </a:prstGeom>
        </p:spPr>
      </p:pic>
      <p:sp>
        <p:nvSpPr>
          <p:cNvPr name="TextBox 9" id="9"/>
          <p:cNvSpPr txBox="true"/>
          <p:nvPr/>
        </p:nvSpPr>
        <p:spPr>
          <a:xfrm rot="0">
            <a:off x="572828" y="544513"/>
            <a:ext cx="10432084" cy="863600"/>
          </a:xfrm>
          <a:prstGeom prst="rect">
            <a:avLst/>
          </a:prstGeom>
        </p:spPr>
        <p:txBody>
          <a:bodyPr anchor="t" rtlCol="false" tIns="0" lIns="0" bIns="0" rIns="0">
            <a:spAutoFit/>
          </a:bodyPr>
          <a:lstStyle/>
          <a:p>
            <a:pPr>
              <a:lnSpc>
                <a:spcPts val="7000"/>
              </a:lnSpc>
            </a:pPr>
            <a:r>
              <a:rPr lang="en-US" sz="5000">
                <a:solidFill>
                  <a:srgbClr val="000000"/>
                </a:solidFill>
                <a:latin typeface="TAN Angleton"/>
              </a:rPr>
              <a:t>Artificial Neural Network</a:t>
            </a:r>
          </a:p>
        </p:txBody>
      </p:sp>
      <p:sp>
        <p:nvSpPr>
          <p:cNvPr name="TextBox 10" id="10"/>
          <p:cNvSpPr txBox="true"/>
          <p:nvPr/>
        </p:nvSpPr>
        <p:spPr>
          <a:xfrm rot="0">
            <a:off x="11052353" y="742933"/>
            <a:ext cx="3489044" cy="490855"/>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Solway"/>
              </a:rPr>
              <a:t>Comparison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399972" y="655764"/>
            <a:ext cx="7315200" cy="744820"/>
          </a:xfrm>
          <a:prstGeom prst="rect">
            <a:avLst/>
          </a:prstGeom>
        </p:spPr>
      </p:pic>
      <p:sp>
        <p:nvSpPr>
          <p:cNvPr name="TextBox 4" id="4"/>
          <p:cNvSpPr txBox="true"/>
          <p:nvPr/>
        </p:nvSpPr>
        <p:spPr>
          <a:xfrm rot="0">
            <a:off x="572828" y="550989"/>
            <a:ext cx="10432084" cy="863600"/>
          </a:xfrm>
          <a:prstGeom prst="rect">
            <a:avLst/>
          </a:prstGeom>
        </p:spPr>
        <p:txBody>
          <a:bodyPr anchor="t" rtlCol="false" tIns="0" lIns="0" bIns="0" rIns="0">
            <a:spAutoFit/>
          </a:bodyPr>
          <a:lstStyle/>
          <a:p>
            <a:pPr>
              <a:lnSpc>
                <a:spcPts val="7000"/>
              </a:lnSpc>
            </a:pPr>
            <a:r>
              <a:rPr lang="en-US" sz="5000">
                <a:solidFill>
                  <a:srgbClr val="000000"/>
                </a:solidFill>
                <a:latin typeface="TAN Angleton"/>
              </a:rPr>
              <a:t>Artificial Neural Network</a:t>
            </a:r>
          </a:p>
        </p:txBody>
      </p:sp>
      <p:sp>
        <p:nvSpPr>
          <p:cNvPr name="TextBox 5" id="5"/>
          <p:cNvSpPr txBox="true"/>
          <p:nvPr/>
        </p:nvSpPr>
        <p:spPr>
          <a:xfrm rot="0">
            <a:off x="11052353" y="749409"/>
            <a:ext cx="4954148" cy="490855"/>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Solway"/>
              </a:rPr>
              <a:t>K-Means vs All Numerical</a:t>
            </a:r>
          </a:p>
        </p:txBody>
      </p:sp>
      <p:graphicFrame>
        <p:nvGraphicFramePr>
          <p:cNvPr name="Table 6" id="6"/>
          <p:cNvGraphicFramePr>
            <a:graphicFrameLocks noGrp="true"/>
          </p:cNvGraphicFramePr>
          <p:nvPr/>
        </p:nvGraphicFramePr>
        <p:xfrm>
          <a:off x="2543030" y="1964128"/>
          <a:ext cx="5539009" cy="4440788"/>
        </p:xfrm>
        <a:graphic>
          <a:graphicData uri="http://schemas.openxmlformats.org/drawingml/2006/table">
            <a:tbl>
              <a:tblPr/>
              <a:tblGrid>
                <a:gridCol w="1761981"/>
                <a:gridCol w="3777028"/>
              </a:tblGrid>
              <a:tr h="888158">
                <a:tc gridSpan="2">
                  <a:txBody>
                    <a:bodyPr anchor="t" rtlCol="false"/>
                    <a:lstStyle/>
                    <a:p>
                      <a:pPr algn="ctr">
                        <a:lnSpc>
                          <a:spcPts val="1149"/>
                        </a:lnSpc>
                        <a:defRPr/>
                      </a:pPr>
                      <a:r>
                        <a:rPr lang="en-US" sz="2299">
                          <a:solidFill>
                            <a:srgbClr val="000000"/>
                          </a:solidFill>
                          <a:latin typeface="Solway Bold"/>
                        </a:rPr>
                        <a:t>% Decrease in MSE </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F0E5E3"/>
                    </a:solidFill>
                  </a:tcPr>
                </a:tc>
                <a:tc hMerge="true">
                  <a:txBody>
                    <a:bodyPr anchor="t" rtlCol="false"/>
                    <a:lstStyle/>
                    <a:p>
                      <a:pPr algn="ctr">
                        <a:lnSpc>
                          <a:spcPts val="1149"/>
                        </a:lnSpc>
                        <a:defRPr/>
                      </a:pPr>
                      <a:r>
                        <a:rPr lang="en-US" sz="2299">
                          <a:solidFill>
                            <a:srgbClr val="000000"/>
                          </a:solidFill>
                          <a:latin typeface="Solway Bold"/>
                        </a:rPr>
                        <a:t>% Decrease in MSE </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F0E5E3"/>
                    </a:solidFill>
                  </a:tcPr>
                </a:tc>
              </a:tr>
              <a:tr h="888158">
                <a:tc>
                  <a:txBody>
                    <a:bodyPr anchor="t" rtlCol="false"/>
                    <a:lstStyle/>
                    <a:p>
                      <a:pPr algn="ctr">
                        <a:lnSpc>
                          <a:spcPts val="3219"/>
                        </a:lnSpc>
                        <a:defRPr/>
                      </a:pPr>
                      <a:r>
                        <a:rPr lang="en-US" sz="2299">
                          <a:solidFill>
                            <a:srgbClr val="000000"/>
                          </a:solidFill>
                          <a:latin typeface="Solway Bold"/>
                        </a:rPr>
                        <a:t>G1</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17.69%</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88158">
                <a:tc>
                  <a:txBody>
                    <a:bodyPr anchor="t" rtlCol="false"/>
                    <a:lstStyle/>
                    <a:p>
                      <a:pPr algn="ctr">
                        <a:lnSpc>
                          <a:spcPts val="3219"/>
                        </a:lnSpc>
                        <a:defRPr/>
                      </a:pPr>
                      <a:r>
                        <a:rPr lang="en-US" sz="2299">
                          <a:solidFill>
                            <a:srgbClr val="000000"/>
                          </a:solidFill>
                          <a:latin typeface="Solway Bold"/>
                        </a:rPr>
                        <a:t>G2</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27.80%</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88158">
                <a:tc>
                  <a:txBody>
                    <a:bodyPr anchor="t" rtlCol="false"/>
                    <a:lstStyle/>
                    <a:p>
                      <a:pPr algn="ctr">
                        <a:lnSpc>
                          <a:spcPts val="3219"/>
                        </a:lnSpc>
                        <a:defRPr/>
                      </a:pPr>
                      <a:r>
                        <a:rPr lang="en-US" sz="2299">
                          <a:solidFill>
                            <a:srgbClr val="000000"/>
                          </a:solidFill>
                          <a:latin typeface="Solway Bold"/>
                        </a:rPr>
                        <a:t>Age</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7.26%</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88158">
                <a:tc>
                  <a:txBody>
                    <a:bodyPr anchor="t" rtlCol="false"/>
                    <a:lstStyle/>
                    <a:p>
                      <a:pPr algn="ctr">
                        <a:lnSpc>
                          <a:spcPts val="3219"/>
                        </a:lnSpc>
                        <a:defRPr/>
                      </a:pPr>
                      <a:r>
                        <a:rPr lang="en-US" sz="2299">
                          <a:solidFill>
                            <a:srgbClr val="000000"/>
                          </a:solidFill>
                          <a:latin typeface="Solway Bold"/>
                        </a:rPr>
                        <a:t>Absences</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8.78%</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696695" y="6702787"/>
            <a:ext cx="16894610" cy="2210019"/>
          </a:xfrm>
          <a:prstGeom prst="rect">
            <a:avLst/>
          </a:prstGeom>
        </p:spPr>
        <p:txBody>
          <a:bodyPr anchor="t" rtlCol="false" tIns="0" lIns="0" bIns="0" rIns="0">
            <a:spAutoFit/>
          </a:bodyPr>
          <a:lstStyle/>
          <a:p>
            <a:pPr algn="just" marL="474980" indent="-237490" lvl="1">
              <a:lnSpc>
                <a:spcPts val="3080"/>
              </a:lnSpc>
              <a:buFont typeface="Arial"/>
              <a:buChar char="•"/>
            </a:pPr>
            <a:r>
              <a:rPr lang="en-US" sz="2200">
                <a:solidFill>
                  <a:srgbClr val="000000"/>
                </a:solidFill>
                <a:latin typeface="Solway"/>
              </a:rPr>
              <a:t>In general, there is also an improvement to the MSE value from the neural network as compared to the linear regression model values.</a:t>
            </a:r>
          </a:p>
          <a:p>
            <a:pPr algn="just">
              <a:lnSpc>
                <a:spcPts val="1120"/>
              </a:lnSpc>
            </a:pPr>
          </a:p>
          <a:p>
            <a:pPr algn="just" marL="474980" indent="-237490" lvl="1">
              <a:lnSpc>
                <a:spcPts val="3080"/>
              </a:lnSpc>
              <a:buFont typeface="Arial"/>
              <a:buChar char="•"/>
            </a:pPr>
            <a:r>
              <a:rPr lang="en-US" sz="2200">
                <a:solidFill>
                  <a:srgbClr val="000000"/>
                </a:solidFill>
                <a:latin typeface="Solway"/>
              </a:rPr>
              <a:t>K-means clustering shortlisted variables not as important to predict G3 as compared to the other numerical variables. </a:t>
            </a:r>
          </a:p>
          <a:p>
            <a:pPr algn="just">
              <a:lnSpc>
                <a:spcPts val="1120"/>
              </a:lnSpc>
            </a:pPr>
          </a:p>
          <a:p>
            <a:pPr algn="just" marL="474980" indent="-237490" lvl="1">
              <a:lnSpc>
                <a:spcPts val="3080"/>
              </a:lnSpc>
              <a:buFont typeface="Arial"/>
              <a:buChar char="•"/>
            </a:pPr>
            <a:r>
              <a:rPr lang="en-US" sz="2200">
                <a:solidFill>
                  <a:srgbClr val="000000"/>
                </a:solidFill>
                <a:latin typeface="Solway"/>
              </a:rPr>
              <a:t>Order of importance from K-means clustering for the shortlisted variables is the same as the results from the Neural Network model</a:t>
            </a:r>
          </a:p>
        </p:txBody>
      </p:sp>
      <p:graphicFrame>
        <p:nvGraphicFramePr>
          <p:cNvPr name="Table 8" id="8"/>
          <p:cNvGraphicFramePr>
            <a:graphicFrameLocks noGrp="true"/>
          </p:cNvGraphicFramePr>
          <p:nvPr/>
        </p:nvGraphicFramePr>
        <p:xfrm>
          <a:off x="10205961" y="1964128"/>
          <a:ext cx="5539009" cy="4440788"/>
        </p:xfrm>
        <a:graphic>
          <a:graphicData uri="http://schemas.openxmlformats.org/drawingml/2006/table">
            <a:tbl>
              <a:tblPr/>
              <a:tblGrid>
                <a:gridCol w="1761981"/>
                <a:gridCol w="3777028"/>
              </a:tblGrid>
              <a:tr h="888158">
                <a:tc gridSpan="2">
                  <a:txBody>
                    <a:bodyPr anchor="t" rtlCol="false"/>
                    <a:lstStyle/>
                    <a:p>
                      <a:pPr algn="ctr">
                        <a:lnSpc>
                          <a:spcPts val="1099"/>
                        </a:lnSpc>
                        <a:defRPr/>
                      </a:pPr>
                      <a:r>
                        <a:rPr lang="en-US" sz="2199">
                          <a:solidFill>
                            <a:srgbClr val="000000"/>
                          </a:solidFill>
                          <a:latin typeface="Solway Bold"/>
                        </a:rPr>
                        <a:t>Neural Network - Test Dataset MSE</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D4BCAF"/>
                    </a:solidFill>
                  </a:tcPr>
                </a:tc>
                <a:tc hMerge="true">
                  <a:txBody>
                    <a:bodyPr anchor="t" rtlCol="false"/>
                    <a:lstStyle/>
                    <a:p>
                      <a:pPr algn="ctr">
                        <a:lnSpc>
                          <a:spcPts val="1099"/>
                        </a:lnSpc>
                        <a:defRPr/>
                      </a:pPr>
                      <a:r>
                        <a:rPr lang="en-US" sz="2199">
                          <a:solidFill>
                            <a:srgbClr val="000000"/>
                          </a:solidFill>
                          <a:latin typeface="Solway Bold"/>
                        </a:rPr>
                        <a:t>Neural Network - Test Dataset MSE</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D4BCAF"/>
                    </a:solidFill>
                  </a:tcPr>
                </a:tc>
              </a:tr>
              <a:tr h="888158">
                <a:tc>
                  <a:txBody>
                    <a:bodyPr anchor="t" rtlCol="false"/>
                    <a:lstStyle/>
                    <a:p>
                      <a:pPr algn="ctr">
                        <a:lnSpc>
                          <a:spcPts val="3219"/>
                        </a:lnSpc>
                        <a:defRPr/>
                      </a:pPr>
                      <a:r>
                        <a:rPr lang="en-US" sz="2299">
                          <a:solidFill>
                            <a:srgbClr val="000000"/>
                          </a:solidFill>
                          <a:latin typeface="Solway Bold"/>
                        </a:rPr>
                        <a:t>G1</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2.8900163</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88158">
                <a:tc>
                  <a:txBody>
                    <a:bodyPr anchor="t" rtlCol="false"/>
                    <a:lstStyle/>
                    <a:p>
                      <a:pPr algn="ctr">
                        <a:lnSpc>
                          <a:spcPts val="3219"/>
                        </a:lnSpc>
                        <a:defRPr/>
                      </a:pPr>
                      <a:r>
                        <a:rPr lang="en-US" sz="2299">
                          <a:solidFill>
                            <a:srgbClr val="000000"/>
                          </a:solidFill>
                          <a:latin typeface="Solway Bold"/>
                        </a:rPr>
                        <a:t>G2</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1.4348648</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88158">
                <a:tc>
                  <a:txBody>
                    <a:bodyPr anchor="t" rtlCol="false"/>
                    <a:lstStyle/>
                    <a:p>
                      <a:pPr algn="ctr">
                        <a:lnSpc>
                          <a:spcPts val="3219"/>
                        </a:lnSpc>
                        <a:defRPr/>
                      </a:pPr>
                      <a:r>
                        <a:rPr lang="en-US" sz="2299">
                          <a:solidFill>
                            <a:srgbClr val="000000"/>
                          </a:solidFill>
                          <a:latin typeface="Solway Bold"/>
                        </a:rPr>
                        <a:t>Age</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8.50226</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r h="888158">
                <a:tc>
                  <a:txBody>
                    <a:bodyPr anchor="t" rtlCol="false"/>
                    <a:lstStyle/>
                    <a:p>
                      <a:pPr algn="ctr">
                        <a:lnSpc>
                          <a:spcPts val="3219"/>
                        </a:lnSpc>
                        <a:defRPr/>
                      </a:pPr>
                      <a:r>
                        <a:rPr lang="en-US" sz="2299">
                          <a:solidFill>
                            <a:srgbClr val="000000"/>
                          </a:solidFill>
                          <a:latin typeface="Solway Bold"/>
                        </a:rPr>
                        <a:t>Absences</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solidFill>
                      <a:srgbClr val="E9E9F1"/>
                    </a:solidFill>
                  </a:tcPr>
                </a:tc>
                <a:tc>
                  <a:txBody>
                    <a:bodyPr anchor="t" rtlCol="false"/>
                    <a:lstStyle/>
                    <a:p>
                      <a:pPr algn="ctr">
                        <a:lnSpc>
                          <a:spcPts val="3219"/>
                        </a:lnSpc>
                        <a:defRPr/>
                      </a:pPr>
                      <a:r>
                        <a:rPr lang="en-US" sz="2299">
                          <a:solidFill>
                            <a:srgbClr val="000000"/>
                          </a:solidFill>
                          <a:latin typeface="Solway"/>
                        </a:rPr>
                        <a:t>10.295562</a:t>
                      </a:r>
                      <a:endParaRPr lang="en-US" sz="1100"/>
                    </a:p>
                  </a:txBody>
                  <a:tcPr marL="149450" marR="149450" marT="149450" marB="149450" anchor="ctr">
                    <a:lnL cmpd="sng" algn="ctr" cap="flat" w="29890">
                      <a:solidFill>
                        <a:srgbClr val="000000"/>
                      </a:solidFill>
                      <a:prstDash val="solid"/>
                      <a:round/>
                      <a:headEnd type="none" w="med" len="med"/>
                      <a:tailEnd type="none" w="med" len="med"/>
                    </a:lnL>
                    <a:lnR cmpd="sng" algn="ctr" cap="flat" w="29890">
                      <a:solidFill>
                        <a:srgbClr val="000000"/>
                      </a:solidFill>
                      <a:prstDash val="solid"/>
                      <a:round/>
                      <a:headEnd type="none" w="med" len="med"/>
                      <a:tailEnd type="none" w="med" len="med"/>
                    </a:lnR>
                    <a:lnT cmpd="sng" algn="ctr" cap="flat" w="29890">
                      <a:solidFill>
                        <a:srgbClr val="000000"/>
                      </a:solidFill>
                      <a:prstDash val="solid"/>
                      <a:round/>
                      <a:headEnd type="none" w="med" len="med"/>
                      <a:tailEnd type="none" w="med" len="med"/>
                    </a:lnT>
                    <a:lnB cmpd="sng" algn="ctr" cap="flat" w="2989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sp>
        <p:nvSpPr>
          <p:cNvPr name="AutoShape 3" id="3"/>
          <p:cNvSpPr/>
          <p:nvPr/>
        </p:nvSpPr>
        <p:spPr>
          <a:xfrm>
            <a:off x="7807141" y="1055025"/>
            <a:ext cx="13715963" cy="0"/>
          </a:xfrm>
          <a:prstGeom prst="line">
            <a:avLst/>
          </a:prstGeom>
          <a:ln cap="flat" w="38100">
            <a:solidFill>
              <a:srgbClr val="000000"/>
            </a:solidFill>
            <a:prstDash val="solid"/>
            <a:headEnd type="oval" len="lg" w="lg"/>
            <a:tailEnd type="oval" len="lg" w="lg"/>
          </a:ln>
        </p:spPr>
      </p:sp>
      <p:sp>
        <p:nvSpPr>
          <p:cNvPr name="TextBox 4" id="4"/>
          <p:cNvSpPr txBox="true"/>
          <p:nvPr/>
        </p:nvSpPr>
        <p:spPr>
          <a:xfrm rot="0">
            <a:off x="1028700" y="490828"/>
            <a:ext cx="7315200" cy="1052194"/>
          </a:xfrm>
          <a:prstGeom prst="rect">
            <a:avLst/>
          </a:prstGeom>
        </p:spPr>
        <p:txBody>
          <a:bodyPr anchor="t" rtlCol="false" tIns="0" lIns="0" bIns="0" rIns="0">
            <a:spAutoFit/>
          </a:bodyPr>
          <a:lstStyle/>
          <a:p>
            <a:pPr>
              <a:lnSpc>
                <a:spcPts val="8680"/>
              </a:lnSpc>
            </a:pPr>
            <a:r>
              <a:rPr lang="en-US" sz="6200">
                <a:solidFill>
                  <a:srgbClr val="000000"/>
                </a:solidFill>
                <a:latin typeface="TAN Angleton"/>
              </a:rPr>
              <a:t>Data Analysis</a:t>
            </a:r>
          </a:p>
        </p:txBody>
      </p:sp>
      <p:sp>
        <p:nvSpPr>
          <p:cNvPr name="TextBox 5" id="5"/>
          <p:cNvSpPr txBox="true"/>
          <p:nvPr/>
        </p:nvSpPr>
        <p:spPr>
          <a:xfrm rot="0">
            <a:off x="1028700" y="1774579"/>
            <a:ext cx="16680863" cy="1028700"/>
          </a:xfrm>
          <a:prstGeom prst="rect">
            <a:avLst/>
          </a:prstGeom>
        </p:spPr>
        <p:txBody>
          <a:bodyPr anchor="t" rtlCol="false" tIns="0" lIns="0" bIns="0" rIns="0">
            <a:spAutoFit/>
          </a:bodyPr>
          <a:lstStyle/>
          <a:p>
            <a:pPr algn="just">
              <a:lnSpc>
                <a:spcPts val="4199"/>
              </a:lnSpc>
            </a:pPr>
            <a:r>
              <a:rPr lang="en-US" sz="2999">
                <a:solidFill>
                  <a:srgbClr val="000000"/>
                </a:solidFill>
                <a:latin typeface="Solway"/>
              </a:rPr>
              <a:t>K-Means Clustering vs Raw Dataset</a:t>
            </a:r>
          </a:p>
          <a:p>
            <a:pPr algn="just" marL="647697" indent="-323848" lvl="1">
              <a:lnSpc>
                <a:spcPts val="4199"/>
              </a:lnSpc>
              <a:spcBef>
                <a:spcPct val="0"/>
              </a:spcBef>
              <a:buFont typeface="Arial"/>
              <a:buChar char="•"/>
            </a:pPr>
            <a:r>
              <a:rPr lang="en-US" sz="2999">
                <a:solidFill>
                  <a:srgbClr val="000000"/>
                </a:solidFill>
                <a:latin typeface="Solway"/>
              </a:rPr>
              <a:t>Using all variables generally results in higher accuracy and prediction scores</a:t>
            </a:r>
          </a:p>
        </p:txBody>
      </p:sp>
      <p:sp>
        <p:nvSpPr>
          <p:cNvPr name="TextBox 6" id="6"/>
          <p:cNvSpPr txBox="true"/>
          <p:nvPr/>
        </p:nvSpPr>
        <p:spPr>
          <a:xfrm rot="0">
            <a:off x="1028700" y="7810840"/>
            <a:ext cx="16230600" cy="1028700"/>
          </a:xfrm>
          <a:prstGeom prst="rect">
            <a:avLst/>
          </a:prstGeom>
        </p:spPr>
        <p:txBody>
          <a:bodyPr anchor="t" rtlCol="false" tIns="0" lIns="0" bIns="0" rIns="0">
            <a:spAutoFit/>
          </a:bodyPr>
          <a:lstStyle/>
          <a:p>
            <a:pPr algn="just">
              <a:lnSpc>
                <a:spcPts val="4199"/>
              </a:lnSpc>
              <a:spcBef>
                <a:spcPct val="0"/>
              </a:spcBef>
            </a:pPr>
            <a:r>
              <a:rPr lang="en-US" sz="2999">
                <a:solidFill>
                  <a:srgbClr val="000000"/>
                </a:solidFill>
                <a:latin typeface="Solway"/>
              </a:rPr>
              <a:t>However, we need to consider that each dataset is different and this result is not applicable to all datasets. </a:t>
            </a:r>
          </a:p>
        </p:txBody>
      </p:sp>
      <p:pic>
        <p:nvPicPr>
          <p:cNvPr name="Picture 7" id="7"/>
          <p:cNvPicPr>
            <a:picLocks noChangeAspect="true"/>
          </p:cNvPicPr>
          <p:nvPr/>
        </p:nvPicPr>
        <p:blipFill>
          <a:blip r:embed="rId3"/>
          <a:srcRect l="0" t="0" r="0" b="0"/>
          <a:stretch>
            <a:fillRect/>
          </a:stretch>
        </p:blipFill>
        <p:spPr>
          <a:xfrm flipH="false" flipV="false" rot="0">
            <a:off x="1496104" y="3209571"/>
            <a:ext cx="4582715" cy="4105969"/>
          </a:xfrm>
          <a:prstGeom prst="rect">
            <a:avLst/>
          </a:prstGeom>
        </p:spPr>
      </p:pic>
      <p:graphicFrame>
        <p:nvGraphicFramePr>
          <p:cNvPr name="Table 8" id="8"/>
          <p:cNvGraphicFramePr>
            <a:graphicFrameLocks noGrp="true"/>
          </p:cNvGraphicFramePr>
          <p:nvPr/>
        </p:nvGraphicFramePr>
        <p:xfrm>
          <a:off x="7266970" y="3391572"/>
          <a:ext cx="9745741" cy="3684359"/>
        </p:xfrm>
        <a:graphic>
          <a:graphicData uri="http://schemas.openxmlformats.org/drawingml/2006/table">
            <a:tbl>
              <a:tblPr/>
              <a:tblGrid>
                <a:gridCol w="1140636"/>
                <a:gridCol w="956123"/>
                <a:gridCol w="956123"/>
                <a:gridCol w="956123"/>
                <a:gridCol w="956123"/>
                <a:gridCol w="956123"/>
                <a:gridCol w="956123"/>
                <a:gridCol w="956123"/>
                <a:gridCol w="956123"/>
                <a:gridCol w="956123"/>
              </a:tblGrid>
              <a:tr h="648003">
                <a:tc>
                  <a:txBody>
                    <a:bodyPr anchor="t" rtlCol="false"/>
                    <a:lstStyle/>
                    <a:p>
                      <a:pPr algn="ctr">
                        <a:lnSpc>
                          <a:spcPts val="2205"/>
                        </a:lnSpc>
                        <a:defRPr/>
                      </a:pP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age</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Medu</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Fedu</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travel</a:t>
                      </a:r>
                      <a:endParaRPr lang="en-US" sz="1100"/>
                    </a:p>
                    <a:p>
                      <a:pPr algn="ctr">
                        <a:lnSpc>
                          <a:spcPts val="2205"/>
                        </a:lnSpc>
                      </a:pPr>
                      <a:r>
                        <a:rPr lang="en-US" sz="1575">
                          <a:solidFill>
                            <a:srgbClr val="000000"/>
                          </a:solidFill>
                          <a:latin typeface="Solway Bold"/>
                        </a:rPr>
                        <a:t>time</a:t>
                      </a:r>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study</a:t>
                      </a:r>
                      <a:endParaRPr lang="en-US" sz="1100"/>
                    </a:p>
                    <a:p>
                      <a:pPr algn="ctr">
                        <a:lnSpc>
                          <a:spcPts val="2205"/>
                        </a:lnSpc>
                      </a:pPr>
                      <a:r>
                        <a:rPr lang="en-US" sz="1575">
                          <a:solidFill>
                            <a:srgbClr val="000000"/>
                          </a:solidFill>
                          <a:latin typeface="Solway Bold"/>
                        </a:rPr>
                        <a:t>time</a:t>
                      </a:r>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failures</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famrel</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freetime</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c>
                  <a:txBody>
                    <a:bodyPr anchor="t" rtlCol="false"/>
                    <a:lstStyle/>
                    <a:p>
                      <a:pPr algn="ctr">
                        <a:lnSpc>
                          <a:spcPts val="2205"/>
                        </a:lnSpc>
                        <a:defRPr/>
                      </a:pPr>
                      <a:r>
                        <a:rPr lang="en-US" sz="1575">
                          <a:solidFill>
                            <a:srgbClr val="000000"/>
                          </a:solidFill>
                          <a:latin typeface="Solway Bold"/>
                        </a:rPr>
                        <a:t>goout</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C6B6AB"/>
                    </a:solidFill>
                  </a:tcPr>
                </a:tc>
              </a:tr>
              <a:tr h="379545">
                <a:tc>
                  <a:txBody>
                    <a:bodyPr anchor="t" rtlCol="false"/>
                    <a:lstStyle/>
                    <a:p>
                      <a:pPr algn="ctr">
                        <a:lnSpc>
                          <a:spcPts val="2205"/>
                        </a:lnSpc>
                        <a:defRPr/>
                      </a:pPr>
                      <a:r>
                        <a:rPr lang="en-US" sz="1575">
                          <a:solidFill>
                            <a:srgbClr val="F0E5E3"/>
                          </a:solidFill>
                          <a:latin typeface="Solway Bold"/>
                        </a:rPr>
                        <a:t>count</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649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mean</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16.744</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2.5146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2.3066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1.5685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1.9306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0.2218</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3.9306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3.1802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3.1849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std</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1.2181</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1.1345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1.0999</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0.7486</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0.8295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0.5932</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0.9557</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1.0510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1.1757</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min</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25%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16.00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50%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17.00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1.00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75%</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18.00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0.00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r h="379545">
                <a:tc>
                  <a:txBody>
                    <a:bodyPr anchor="t" rtlCol="false"/>
                    <a:lstStyle/>
                    <a:p>
                      <a:pPr algn="ctr">
                        <a:lnSpc>
                          <a:spcPts val="2205"/>
                        </a:lnSpc>
                        <a:defRPr/>
                      </a:pPr>
                      <a:r>
                        <a:rPr lang="en-US" sz="1575">
                          <a:solidFill>
                            <a:srgbClr val="F0E5E3"/>
                          </a:solidFill>
                          <a:latin typeface="Solway Bold"/>
                        </a:rPr>
                        <a:t>max</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solidFill>
                      <a:srgbClr val="896F5D"/>
                    </a:solidFill>
                  </a:tcPr>
                </a:tc>
                <a:tc>
                  <a:txBody>
                    <a:bodyPr anchor="t" rtlCol="false"/>
                    <a:lstStyle/>
                    <a:p>
                      <a:pPr algn="ctr">
                        <a:lnSpc>
                          <a:spcPts val="2205"/>
                        </a:lnSpc>
                        <a:defRPr/>
                      </a:pPr>
                      <a:r>
                        <a:rPr lang="en-US" sz="1575">
                          <a:solidFill>
                            <a:srgbClr val="000000"/>
                          </a:solidFill>
                          <a:latin typeface="Solway"/>
                        </a:rPr>
                        <a:t>22.00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4.00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3.00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c>
                  <a:txBody>
                    <a:bodyPr anchor="t" rtlCol="false"/>
                    <a:lstStyle/>
                    <a:p>
                      <a:pPr algn="ctr">
                        <a:lnSpc>
                          <a:spcPts val="2205"/>
                        </a:lnSpc>
                        <a:defRPr/>
                      </a:pPr>
                      <a:r>
                        <a:rPr lang="en-US" sz="1575">
                          <a:solidFill>
                            <a:srgbClr val="000000"/>
                          </a:solidFill>
                          <a:latin typeface="Solway"/>
                        </a:rPr>
                        <a:t>5.00</a:t>
                      </a:r>
                      <a:endParaRPr lang="en-US" sz="1100"/>
                    </a:p>
                  </a:txBody>
                  <a:tcPr marL="28135" marR="28135" marT="28135" marB="28135" anchor="ctr">
                    <a:lnL cmpd="sng" algn="ctr" cap="flat" w="9234">
                      <a:solidFill>
                        <a:srgbClr val="000000"/>
                      </a:solidFill>
                      <a:prstDash val="solid"/>
                      <a:round/>
                      <a:headEnd type="none" w="med" len="med"/>
                      <a:tailEnd type="none" w="med" len="med"/>
                    </a:lnL>
                    <a:lnR cmpd="sng" algn="ctr" cap="flat" w="9234">
                      <a:solidFill>
                        <a:srgbClr val="000000"/>
                      </a:solidFill>
                      <a:prstDash val="solid"/>
                      <a:round/>
                      <a:headEnd type="none" w="med" len="med"/>
                      <a:tailEnd type="none" w="med" len="med"/>
                    </a:lnR>
                    <a:lnT cmpd="sng" algn="ctr" cap="flat" w="9234">
                      <a:solidFill>
                        <a:srgbClr val="000000"/>
                      </a:solidFill>
                      <a:prstDash val="solid"/>
                      <a:round/>
                      <a:headEnd type="none" w="med" len="med"/>
                      <a:tailEnd type="none" w="med" len="med"/>
                    </a:lnT>
                    <a:lnB cmpd="sng" algn="ctr" cap="flat" w="9234">
                      <a:solidFill>
                        <a:srgbClr val="000000"/>
                      </a:solidFill>
                      <a:prstDash val="solid"/>
                      <a:round/>
                      <a:headEnd type="none" w="med" len="med"/>
                      <a:tailEnd type="none" w="med" len="med"/>
                    </a:lnB>
                  </a:tcPr>
                </a:tc>
              </a:tr>
            </a:tbl>
          </a:graphicData>
        </a:graphic>
      </p:graphicFrame>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7905755"/>
            <a:ext cx="7315200" cy="74482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470001" y="2350267"/>
            <a:ext cx="3821763" cy="3406146"/>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231498" y="2350267"/>
            <a:ext cx="3821763" cy="340614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996236" y="2350267"/>
            <a:ext cx="3821763" cy="3406146"/>
          </a:xfrm>
          <a:prstGeom prst="rect">
            <a:avLst/>
          </a:prstGeom>
        </p:spPr>
      </p:pic>
      <p:sp>
        <p:nvSpPr>
          <p:cNvPr name="AutoShape 7" id="7"/>
          <p:cNvSpPr/>
          <p:nvPr/>
        </p:nvSpPr>
        <p:spPr>
          <a:xfrm>
            <a:off x="7807141" y="1055025"/>
            <a:ext cx="13715963" cy="0"/>
          </a:xfrm>
          <a:prstGeom prst="line">
            <a:avLst/>
          </a:prstGeom>
          <a:ln cap="flat" w="38100">
            <a:solidFill>
              <a:srgbClr val="000000"/>
            </a:solidFill>
            <a:prstDash val="solid"/>
            <a:headEnd type="oval" len="lg" w="lg"/>
            <a:tailEnd type="oval" len="lg" w="lg"/>
          </a:ln>
        </p:spPr>
      </p:sp>
      <p:grpSp>
        <p:nvGrpSpPr>
          <p:cNvPr name="Group 8" id="8"/>
          <p:cNvGrpSpPr>
            <a:grpSpLocks noChangeAspect="true"/>
          </p:cNvGrpSpPr>
          <p:nvPr/>
        </p:nvGrpSpPr>
        <p:grpSpPr>
          <a:xfrm rot="0">
            <a:off x="2820916" y="2530591"/>
            <a:ext cx="3080115" cy="3080103"/>
            <a:chOff x="0" y="0"/>
            <a:chExt cx="6350000" cy="6349975"/>
          </a:xfrm>
        </p:grpSpPr>
        <p:sp>
          <p:nvSpPr>
            <p:cNvPr name="Freeform 9" id="9"/>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6666" r="-16666" t="0" b="0"/>
              </a:stretch>
            </a:blipFill>
          </p:spPr>
        </p:sp>
      </p:grpSp>
      <p:grpSp>
        <p:nvGrpSpPr>
          <p:cNvPr name="Group 10" id="10"/>
          <p:cNvGrpSpPr>
            <a:grpSpLocks noChangeAspect="true"/>
          </p:cNvGrpSpPr>
          <p:nvPr/>
        </p:nvGrpSpPr>
        <p:grpSpPr>
          <a:xfrm rot="0">
            <a:off x="7592797" y="2540116"/>
            <a:ext cx="3080115" cy="3080103"/>
            <a:chOff x="0" y="0"/>
            <a:chExt cx="6350000" cy="6349975"/>
          </a:xfrm>
        </p:grpSpPr>
        <p:sp>
          <p:nvSpPr>
            <p:cNvPr name="Freeform 11" id="11"/>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2934" r="-36882" t="0" b="0"/>
              </a:stretch>
            </a:blipFill>
          </p:spPr>
        </p:sp>
      </p:grpSp>
      <p:grpSp>
        <p:nvGrpSpPr>
          <p:cNvPr name="Group 12" id="12"/>
          <p:cNvGrpSpPr>
            <a:grpSpLocks noChangeAspect="true"/>
          </p:cNvGrpSpPr>
          <p:nvPr/>
        </p:nvGrpSpPr>
        <p:grpSpPr>
          <a:xfrm rot="0">
            <a:off x="12358186" y="2540116"/>
            <a:ext cx="3080115" cy="3080103"/>
            <a:chOff x="0" y="0"/>
            <a:chExt cx="6350000" cy="6349975"/>
          </a:xfrm>
        </p:grpSpPr>
        <p:sp>
          <p:nvSpPr>
            <p:cNvPr name="Freeform 13" id="1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r="0" t="0" b="0"/>
              </a:stretch>
            </a:blipFill>
          </p:spPr>
        </p:sp>
      </p:grpSp>
      <p:sp>
        <p:nvSpPr>
          <p:cNvPr name="TextBox 14" id="14"/>
          <p:cNvSpPr txBox="true"/>
          <p:nvPr/>
        </p:nvSpPr>
        <p:spPr>
          <a:xfrm rot="0">
            <a:off x="1028700" y="393990"/>
            <a:ext cx="6664547" cy="1226820"/>
          </a:xfrm>
          <a:prstGeom prst="rect">
            <a:avLst/>
          </a:prstGeom>
        </p:spPr>
        <p:txBody>
          <a:bodyPr anchor="t" rtlCol="false" tIns="0" lIns="0" bIns="0" rIns="0">
            <a:spAutoFit/>
          </a:bodyPr>
          <a:lstStyle/>
          <a:p>
            <a:pPr>
              <a:lnSpc>
                <a:spcPts val="10080"/>
              </a:lnSpc>
            </a:pPr>
            <a:r>
              <a:rPr lang="en-US" sz="7200">
                <a:solidFill>
                  <a:srgbClr val="000000"/>
                </a:solidFill>
                <a:latin typeface="TAN Angleton"/>
              </a:rPr>
              <a:t>Outcomes</a:t>
            </a:r>
          </a:p>
        </p:txBody>
      </p:sp>
      <p:sp>
        <p:nvSpPr>
          <p:cNvPr name="TextBox 15" id="15"/>
          <p:cNvSpPr txBox="true"/>
          <p:nvPr/>
        </p:nvSpPr>
        <p:spPr>
          <a:xfrm rot="0">
            <a:off x="1860337" y="7999400"/>
            <a:ext cx="3568071"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Impactful Factors</a:t>
            </a:r>
          </a:p>
        </p:txBody>
      </p:sp>
      <p:sp>
        <p:nvSpPr>
          <p:cNvPr name="TextBox 16" id="16"/>
          <p:cNvSpPr txBox="true"/>
          <p:nvPr/>
        </p:nvSpPr>
        <p:spPr>
          <a:xfrm rot="0">
            <a:off x="2610605" y="5797077"/>
            <a:ext cx="3500738" cy="1536700"/>
          </a:xfrm>
          <a:prstGeom prst="rect">
            <a:avLst/>
          </a:prstGeom>
        </p:spPr>
        <p:txBody>
          <a:bodyPr anchor="t" rtlCol="false" tIns="0" lIns="0" bIns="0" rIns="0">
            <a:spAutoFit/>
          </a:bodyPr>
          <a:lstStyle/>
          <a:p>
            <a:pPr algn="ctr">
              <a:lnSpc>
                <a:spcPts val="5600"/>
              </a:lnSpc>
            </a:pPr>
            <a:r>
              <a:rPr lang="en-US" sz="4000">
                <a:solidFill>
                  <a:srgbClr val="000000"/>
                </a:solidFill>
                <a:latin typeface="Lazord Sans Serif"/>
              </a:rPr>
              <a:t>Higher parent's education</a:t>
            </a:r>
          </a:p>
        </p:txBody>
      </p:sp>
      <p:sp>
        <p:nvSpPr>
          <p:cNvPr name="TextBox 17" id="17"/>
          <p:cNvSpPr txBox="true"/>
          <p:nvPr/>
        </p:nvSpPr>
        <p:spPr>
          <a:xfrm rot="0">
            <a:off x="7392011" y="5787552"/>
            <a:ext cx="3500738" cy="161734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Better family relationship</a:t>
            </a:r>
          </a:p>
        </p:txBody>
      </p:sp>
      <p:sp>
        <p:nvSpPr>
          <p:cNvPr name="TextBox 18" id="18"/>
          <p:cNvSpPr txBox="true"/>
          <p:nvPr/>
        </p:nvSpPr>
        <p:spPr>
          <a:xfrm rot="0">
            <a:off x="12169099" y="5787552"/>
            <a:ext cx="3500738" cy="161734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Higher Study time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8027679"/>
            <a:ext cx="7315200" cy="744820"/>
          </a:xfrm>
          <a:prstGeom prst="rect">
            <a:avLst/>
          </a:prstGeom>
        </p:spPr>
      </p:pic>
      <p:pic>
        <p:nvPicPr>
          <p:cNvPr name="Picture 4" id="4"/>
          <p:cNvPicPr>
            <a:picLocks noChangeAspect="true"/>
          </p:cNvPicPr>
          <p:nvPr/>
        </p:nvPicPr>
        <p:blipFill>
          <a:blip r:embed="rId5">
            <a:alphaModFix amt="52000"/>
          </a:blip>
          <a:srcRect l="47779" t="0" r="13595" b="6675"/>
          <a:stretch>
            <a:fillRect/>
          </a:stretch>
        </p:blipFill>
        <p:spPr>
          <a:xfrm flipH="false" flipV="false" rot="1518195">
            <a:off x="13184553" y="138868"/>
            <a:ext cx="8129735" cy="13086932"/>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772273" y="1223267"/>
            <a:ext cx="7896808" cy="7896808"/>
          </a:xfrm>
          <a:prstGeom prst="rect">
            <a:avLst/>
          </a:prstGeom>
        </p:spPr>
      </p:pic>
      <p:grpSp>
        <p:nvGrpSpPr>
          <p:cNvPr name="Group 6" id="6"/>
          <p:cNvGrpSpPr/>
          <p:nvPr/>
        </p:nvGrpSpPr>
        <p:grpSpPr>
          <a:xfrm rot="1514095">
            <a:off x="13323022" y="-333250"/>
            <a:ext cx="6755812" cy="13452368"/>
            <a:chOff x="0" y="0"/>
            <a:chExt cx="1779309" cy="3543010"/>
          </a:xfrm>
        </p:grpSpPr>
        <p:sp>
          <p:nvSpPr>
            <p:cNvPr name="Freeform 7" id="7"/>
            <p:cNvSpPr/>
            <p:nvPr/>
          </p:nvSpPr>
          <p:spPr>
            <a:xfrm flipH="false" flipV="false">
              <a:off x="0" y="0"/>
              <a:ext cx="1779309" cy="3543010"/>
            </a:xfrm>
            <a:custGeom>
              <a:avLst/>
              <a:gdLst/>
              <a:ahLst/>
              <a:cxnLst/>
              <a:rect r="r" b="b" t="t" l="l"/>
              <a:pathLst>
                <a:path h="3543010" w="1779309">
                  <a:moveTo>
                    <a:pt x="0" y="0"/>
                  </a:moveTo>
                  <a:lnTo>
                    <a:pt x="1779309" y="0"/>
                  </a:lnTo>
                  <a:lnTo>
                    <a:pt x="1779309" y="3543010"/>
                  </a:lnTo>
                  <a:lnTo>
                    <a:pt x="0" y="3543010"/>
                  </a:lnTo>
                  <a:close/>
                </a:path>
              </a:pathLst>
            </a:custGeom>
            <a:solidFill>
              <a:srgbClr val="896F5D"/>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028700" y="836339"/>
            <a:ext cx="9348977" cy="1226820"/>
          </a:xfrm>
          <a:prstGeom prst="rect">
            <a:avLst/>
          </a:prstGeom>
        </p:spPr>
        <p:txBody>
          <a:bodyPr anchor="t" rtlCol="false" tIns="0" lIns="0" bIns="0" rIns="0">
            <a:spAutoFit/>
          </a:bodyPr>
          <a:lstStyle/>
          <a:p>
            <a:pPr>
              <a:lnSpc>
                <a:spcPts val="10080"/>
              </a:lnSpc>
            </a:pPr>
            <a:r>
              <a:rPr lang="en-US" sz="7200">
                <a:solidFill>
                  <a:srgbClr val="000000"/>
                </a:solidFill>
                <a:latin typeface="TAN Angleton"/>
              </a:rPr>
              <a:t>Introduction</a:t>
            </a:r>
          </a:p>
        </p:txBody>
      </p:sp>
      <p:grpSp>
        <p:nvGrpSpPr>
          <p:cNvPr name="Group 10" id="10"/>
          <p:cNvGrpSpPr>
            <a:grpSpLocks noChangeAspect="true"/>
          </p:cNvGrpSpPr>
          <p:nvPr/>
        </p:nvGrpSpPr>
        <p:grpSpPr>
          <a:xfrm rot="0">
            <a:off x="10166821" y="1643310"/>
            <a:ext cx="6976789" cy="6976789"/>
            <a:chOff x="0" y="0"/>
            <a:chExt cx="6350000" cy="6350000"/>
          </a:xfrm>
        </p:grpSpPr>
        <p:sp>
          <p:nvSpPr>
            <p:cNvPr name="Freeform 11" id="11"/>
            <p:cNvSpPr/>
            <p:nvPr/>
          </p:nvSpPr>
          <p:spPr>
            <a:xfrm flipH="false" flipV="false">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blipFill>
              <a:blip r:embed="rId8"/>
              <a:stretch>
                <a:fillRect l="223" r="-99330" t="0" b="0"/>
              </a:stretch>
            </a:blipFill>
          </p:spPr>
        </p:sp>
      </p:grpSp>
      <p:sp>
        <p:nvSpPr>
          <p:cNvPr name="TextBox 12" id="12"/>
          <p:cNvSpPr txBox="true"/>
          <p:nvPr/>
        </p:nvSpPr>
        <p:spPr>
          <a:xfrm rot="0">
            <a:off x="1028700" y="2206934"/>
            <a:ext cx="8115300" cy="5981066"/>
          </a:xfrm>
          <a:prstGeom prst="rect">
            <a:avLst/>
          </a:prstGeom>
        </p:spPr>
        <p:txBody>
          <a:bodyPr anchor="t" rtlCol="false" tIns="0" lIns="0" bIns="0" rIns="0">
            <a:spAutoFit/>
          </a:bodyPr>
          <a:lstStyle/>
          <a:p>
            <a:pPr>
              <a:lnSpc>
                <a:spcPts val="4759"/>
              </a:lnSpc>
            </a:pPr>
            <a:r>
              <a:rPr lang="en-US" sz="3399">
                <a:solidFill>
                  <a:srgbClr val="000000"/>
                </a:solidFill>
                <a:latin typeface="Solway"/>
              </a:rPr>
              <a:t>In this project, we discuss the main factors that determine a students success in studies using the dataset of Student Performance from the University of Minho</a:t>
            </a:r>
          </a:p>
          <a:p>
            <a:pPr>
              <a:lnSpc>
                <a:spcPts val="4759"/>
              </a:lnSpc>
            </a:pPr>
          </a:p>
          <a:p>
            <a:pPr>
              <a:lnSpc>
                <a:spcPts val="4759"/>
              </a:lnSpc>
            </a:pPr>
            <a:r>
              <a:rPr lang="en-US" sz="3399">
                <a:solidFill>
                  <a:srgbClr val="000000"/>
                </a:solidFill>
                <a:latin typeface="Solway"/>
              </a:rPr>
              <a:t>We explore the dataset using various models and numerous algorithms to predict a students grades</a:t>
            </a:r>
          </a:p>
          <a:p>
            <a:pPr>
              <a:lnSpc>
                <a:spcPts val="4759"/>
              </a:lnSpc>
              <a:spcBef>
                <a:spcPct val="0"/>
              </a:spcBef>
            </a:pPr>
          </a:p>
        </p:txBody>
      </p:sp>
      <p:sp>
        <p:nvSpPr>
          <p:cNvPr name="TextBox 13" id="13"/>
          <p:cNvSpPr txBox="true"/>
          <p:nvPr/>
        </p:nvSpPr>
        <p:spPr>
          <a:xfrm rot="0">
            <a:off x="1837274" y="8121324"/>
            <a:ext cx="5625887"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University of Minho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7897488"/>
            <a:ext cx="7315200" cy="744820"/>
          </a:xfrm>
          <a:prstGeom prst="rect">
            <a:avLst/>
          </a:prstGeom>
        </p:spPr>
      </p:pic>
      <p:sp>
        <p:nvSpPr>
          <p:cNvPr name="AutoShape 4" id="4"/>
          <p:cNvSpPr/>
          <p:nvPr/>
        </p:nvSpPr>
        <p:spPr>
          <a:xfrm>
            <a:off x="7807141" y="1045924"/>
            <a:ext cx="13715963" cy="0"/>
          </a:xfrm>
          <a:prstGeom prst="line">
            <a:avLst/>
          </a:prstGeom>
          <a:ln cap="flat" w="38100">
            <a:solidFill>
              <a:srgbClr val="000000"/>
            </a:solidFill>
            <a:prstDash val="solid"/>
            <a:headEnd type="oval" len="lg" w="lg"/>
            <a:tailEnd type="oval" len="lg" w="lg"/>
          </a:ln>
        </p:spPr>
      </p:sp>
      <p:grpSp>
        <p:nvGrpSpPr>
          <p:cNvPr name="Group 5" id="5"/>
          <p:cNvGrpSpPr/>
          <p:nvPr/>
        </p:nvGrpSpPr>
        <p:grpSpPr>
          <a:xfrm rot="0">
            <a:off x="2470001" y="2341167"/>
            <a:ext cx="3821763" cy="3406146"/>
            <a:chOff x="0" y="0"/>
            <a:chExt cx="5095684" cy="4541528"/>
          </a:xfrm>
        </p:grpSpPr>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5095684" cy="4541528"/>
            </a:xfrm>
            <a:prstGeom prst="rect">
              <a:avLst/>
            </a:prstGeom>
          </p:spPr>
        </p:pic>
        <p:grpSp>
          <p:nvGrpSpPr>
            <p:cNvPr name="Group 7" id="7"/>
            <p:cNvGrpSpPr>
              <a:grpSpLocks noChangeAspect="true"/>
            </p:cNvGrpSpPr>
            <p:nvPr/>
          </p:nvGrpSpPr>
          <p:grpSpPr>
            <a:xfrm rot="0">
              <a:off x="467887" y="240431"/>
              <a:ext cx="4106820" cy="4106804"/>
              <a:chOff x="0" y="0"/>
              <a:chExt cx="6350000" cy="6349975"/>
            </a:xfrm>
          </p:grpSpPr>
          <p:sp>
            <p:nvSpPr>
              <p:cNvPr name="Freeform 8" id="8"/>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23340" b="-9845"/>
                </a:stretch>
              </a:blipFill>
            </p:spPr>
          </p:sp>
        </p:grpSp>
      </p:grpSp>
      <p:grpSp>
        <p:nvGrpSpPr>
          <p:cNvPr name="Group 9" id="9"/>
          <p:cNvGrpSpPr/>
          <p:nvPr/>
        </p:nvGrpSpPr>
        <p:grpSpPr>
          <a:xfrm rot="0">
            <a:off x="7231498" y="2341167"/>
            <a:ext cx="3821763" cy="3406146"/>
            <a:chOff x="0" y="0"/>
            <a:chExt cx="5095684" cy="4541528"/>
          </a:xfrm>
        </p:grpSpPr>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5095684" cy="4541528"/>
            </a:xfrm>
            <a:prstGeom prst="rect">
              <a:avLst/>
            </a:prstGeom>
          </p:spPr>
        </p:pic>
        <p:grpSp>
          <p:nvGrpSpPr>
            <p:cNvPr name="Group 11" id="11"/>
            <p:cNvGrpSpPr>
              <a:grpSpLocks noChangeAspect="true"/>
            </p:cNvGrpSpPr>
            <p:nvPr/>
          </p:nvGrpSpPr>
          <p:grpSpPr>
            <a:xfrm rot="0">
              <a:off x="481732" y="253131"/>
              <a:ext cx="4106820" cy="4106804"/>
              <a:chOff x="0" y="0"/>
              <a:chExt cx="6350000" cy="6349975"/>
            </a:xfrm>
          </p:grpSpPr>
          <p:sp>
            <p:nvSpPr>
              <p:cNvPr name="Freeform 12" id="12"/>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9082" r="-42405" t="0" b="0"/>
                </a:stretch>
              </a:blipFill>
            </p:spPr>
          </p:sp>
        </p:grpSp>
      </p:grpSp>
      <p:grpSp>
        <p:nvGrpSpPr>
          <p:cNvPr name="Group 13" id="13"/>
          <p:cNvGrpSpPr/>
          <p:nvPr/>
        </p:nvGrpSpPr>
        <p:grpSpPr>
          <a:xfrm rot="0">
            <a:off x="11996236" y="2341167"/>
            <a:ext cx="3821763" cy="3406146"/>
            <a:chOff x="0" y="0"/>
            <a:chExt cx="5095684" cy="4541528"/>
          </a:xfrm>
        </p:grpSpPr>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5095684" cy="4541528"/>
            </a:xfrm>
            <a:prstGeom prst="rect">
              <a:avLst/>
            </a:prstGeom>
          </p:spPr>
        </p:pic>
        <p:grpSp>
          <p:nvGrpSpPr>
            <p:cNvPr name="Group 15" id="15"/>
            <p:cNvGrpSpPr>
              <a:grpSpLocks noChangeAspect="true"/>
            </p:cNvGrpSpPr>
            <p:nvPr/>
          </p:nvGrpSpPr>
          <p:grpSpPr>
            <a:xfrm rot="0">
              <a:off x="482600" y="253131"/>
              <a:ext cx="4106820" cy="4106804"/>
              <a:chOff x="0" y="0"/>
              <a:chExt cx="6350000" cy="6349975"/>
            </a:xfrm>
          </p:grpSpPr>
          <p:sp>
            <p:nvSpPr>
              <p:cNvPr name="Freeform 16" id="16"/>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99" r="-24999" t="0" b="0"/>
                </a:stretch>
              </a:blipFill>
            </p:spPr>
          </p:sp>
        </p:grpSp>
      </p:grpSp>
      <p:sp>
        <p:nvSpPr>
          <p:cNvPr name="TextBox 17" id="17"/>
          <p:cNvSpPr txBox="true"/>
          <p:nvPr/>
        </p:nvSpPr>
        <p:spPr>
          <a:xfrm rot="0">
            <a:off x="1028700" y="384889"/>
            <a:ext cx="6664547" cy="1226820"/>
          </a:xfrm>
          <a:prstGeom prst="rect">
            <a:avLst/>
          </a:prstGeom>
        </p:spPr>
        <p:txBody>
          <a:bodyPr anchor="t" rtlCol="false" tIns="0" lIns="0" bIns="0" rIns="0">
            <a:spAutoFit/>
          </a:bodyPr>
          <a:lstStyle/>
          <a:p>
            <a:pPr>
              <a:lnSpc>
                <a:spcPts val="10080"/>
              </a:lnSpc>
            </a:pPr>
            <a:r>
              <a:rPr lang="en-US" sz="7200">
                <a:solidFill>
                  <a:srgbClr val="000000"/>
                </a:solidFill>
                <a:latin typeface="TAN Angleton"/>
              </a:rPr>
              <a:t>Outcomes</a:t>
            </a:r>
          </a:p>
        </p:txBody>
      </p:sp>
      <p:sp>
        <p:nvSpPr>
          <p:cNvPr name="TextBox 18" id="18"/>
          <p:cNvSpPr txBox="true"/>
          <p:nvPr/>
        </p:nvSpPr>
        <p:spPr>
          <a:xfrm rot="0">
            <a:off x="2611603" y="5778452"/>
            <a:ext cx="3500738" cy="161734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Lower Alcohol consumption</a:t>
            </a:r>
          </a:p>
        </p:txBody>
      </p:sp>
      <p:sp>
        <p:nvSpPr>
          <p:cNvPr name="TextBox 19" id="19"/>
          <p:cNvSpPr txBox="true"/>
          <p:nvPr/>
        </p:nvSpPr>
        <p:spPr>
          <a:xfrm rot="0">
            <a:off x="7392011" y="5778452"/>
            <a:ext cx="3500738" cy="161734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Decrease in absences</a:t>
            </a:r>
          </a:p>
        </p:txBody>
      </p:sp>
      <p:sp>
        <p:nvSpPr>
          <p:cNvPr name="TextBox 20" id="20"/>
          <p:cNvSpPr txBox="true"/>
          <p:nvPr/>
        </p:nvSpPr>
        <p:spPr>
          <a:xfrm rot="0">
            <a:off x="12169099" y="5778452"/>
            <a:ext cx="3500738" cy="1617345"/>
          </a:xfrm>
          <a:prstGeom prst="rect">
            <a:avLst/>
          </a:prstGeom>
        </p:spPr>
        <p:txBody>
          <a:bodyPr anchor="t" rtlCol="false" tIns="0" lIns="0" bIns="0" rIns="0">
            <a:spAutoFit/>
          </a:bodyPr>
          <a:lstStyle/>
          <a:p>
            <a:pPr algn="ctr">
              <a:lnSpc>
                <a:spcPts val="5880"/>
              </a:lnSpc>
            </a:pPr>
            <a:r>
              <a:rPr lang="en-US" sz="4200">
                <a:solidFill>
                  <a:srgbClr val="000000"/>
                </a:solidFill>
                <a:latin typeface="Lazord Sans Serif"/>
              </a:rPr>
              <a:t>Decrease in class failures</a:t>
            </a:r>
          </a:p>
        </p:txBody>
      </p:sp>
      <p:sp>
        <p:nvSpPr>
          <p:cNvPr name="TextBox 21" id="21"/>
          <p:cNvSpPr txBox="true"/>
          <p:nvPr/>
        </p:nvSpPr>
        <p:spPr>
          <a:xfrm rot="0">
            <a:off x="1860337" y="7991133"/>
            <a:ext cx="3568071"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Impactful Factors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984412" y="8131617"/>
            <a:ext cx="7315200" cy="744820"/>
          </a:xfrm>
          <a:prstGeom prst="rect">
            <a:avLst/>
          </a:prstGeom>
        </p:spPr>
      </p:pic>
      <p:sp>
        <p:nvSpPr>
          <p:cNvPr name="AutoShape 4" id="4"/>
          <p:cNvSpPr/>
          <p:nvPr/>
        </p:nvSpPr>
        <p:spPr>
          <a:xfrm>
            <a:off x="6984412" y="2432344"/>
            <a:ext cx="12991288" cy="0"/>
          </a:xfrm>
          <a:prstGeom prst="line">
            <a:avLst/>
          </a:prstGeom>
          <a:ln cap="flat" w="38100">
            <a:solidFill>
              <a:srgbClr val="000000"/>
            </a:solidFill>
            <a:prstDash val="solid"/>
            <a:headEnd type="oval" len="lg" w="lg"/>
            <a:tailEnd type="oval" len="lg" w="lg"/>
          </a:ln>
        </p:spPr>
      </p:sp>
      <p:sp>
        <p:nvSpPr>
          <p:cNvPr name="AutoShape 5" id="5"/>
          <p:cNvSpPr/>
          <p:nvPr/>
        </p:nvSpPr>
        <p:spPr>
          <a:xfrm>
            <a:off x="6984412" y="5613785"/>
            <a:ext cx="12991288" cy="0"/>
          </a:xfrm>
          <a:prstGeom prst="line">
            <a:avLst/>
          </a:prstGeom>
          <a:ln cap="flat" w="38100">
            <a:solidFill>
              <a:srgbClr val="000000"/>
            </a:solidFill>
            <a:prstDash val="solid"/>
            <a:headEnd type="oval" len="lg" w="lg"/>
            <a:tailEnd type="oval" len="lg" w="lg"/>
          </a:ln>
        </p:spPr>
      </p:sp>
      <p:grpSp>
        <p:nvGrpSpPr>
          <p:cNvPr name="Group 6" id="6"/>
          <p:cNvGrpSpPr/>
          <p:nvPr/>
        </p:nvGrpSpPr>
        <p:grpSpPr>
          <a:xfrm rot="0">
            <a:off x="-2466536" y="-1621796"/>
            <a:ext cx="9394101" cy="9394101"/>
            <a:chOff x="0" y="0"/>
            <a:chExt cx="12525468" cy="12525468"/>
          </a:xfrm>
        </p:grpSpPr>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28273">
              <a:off x="1209006" y="1209006"/>
              <a:ext cx="10107456" cy="10107456"/>
            </a:xfrm>
            <a:prstGeom prst="rect">
              <a:avLst/>
            </a:prstGeom>
          </p:spPr>
        </p:pic>
        <p:grpSp>
          <p:nvGrpSpPr>
            <p:cNvPr name="Group 8" id="8"/>
            <p:cNvGrpSpPr>
              <a:grpSpLocks noChangeAspect="true"/>
            </p:cNvGrpSpPr>
            <p:nvPr/>
          </p:nvGrpSpPr>
          <p:grpSpPr>
            <a:xfrm rot="0">
              <a:off x="1524698" y="1627085"/>
              <a:ext cx="9021244" cy="9021208"/>
              <a:chOff x="0" y="0"/>
              <a:chExt cx="6350000" cy="6349975"/>
            </a:xfrm>
          </p:grpSpPr>
          <p:sp>
            <p:nvSpPr>
              <p:cNvPr name="Freeform 9" id="9"/>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27600" b="-27600"/>
                </a:stretch>
              </a:blipFill>
            </p:spPr>
          </p:sp>
        </p:grpSp>
      </p:grpSp>
      <p:grpSp>
        <p:nvGrpSpPr>
          <p:cNvPr name="Group 10" id="10"/>
          <p:cNvGrpSpPr/>
          <p:nvPr/>
        </p:nvGrpSpPr>
        <p:grpSpPr>
          <a:xfrm rot="0">
            <a:off x="3618073" y="6311852"/>
            <a:ext cx="2578631" cy="2578631"/>
            <a:chOff x="0" y="0"/>
            <a:chExt cx="3438174" cy="3438174"/>
          </a:xfrm>
        </p:grpSpPr>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28273">
              <a:off x="331866" y="331866"/>
              <a:ext cx="2774443" cy="2774443"/>
            </a:xfrm>
            <a:prstGeom prst="rect">
              <a:avLst/>
            </a:prstGeom>
          </p:spPr>
        </p:pic>
        <p:grpSp>
          <p:nvGrpSpPr>
            <p:cNvPr name="Group 12" id="12"/>
            <p:cNvGrpSpPr>
              <a:grpSpLocks noChangeAspect="true"/>
            </p:cNvGrpSpPr>
            <p:nvPr/>
          </p:nvGrpSpPr>
          <p:grpSpPr>
            <a:xfrm rot="0">
              <a:off x="418522" y="446626"/>
              <a:ext cx="2476283" cy="2476274"/>
              <a:chOff x="0" y="0"/>
              <a:chExt cx="6350000" cy="6349975"/>
            </a:xfrm>
          </p:grpSpPr>
          <p:sp>
            <p:nvSpPr>
              <p:cNvPr name="Freeform 13" id="1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2527" r="-12527" t="0" b="0"/>
                </a:stretch>
              </a:blipFill>
            </p:spPr>
          </p:sp>
        </p:grpSp>
      </p:grpSp>
      <p:grpSp>
        <p:nvGrpSpPr>
          <p:cNvPr name="Group 14" id="14"/>
          <p:cNvGrpSpPr/>
          <p:nvPr/>
        </p:nvGrpSpPr>
        <p:grpSpPr>
          <a:xfrm rot="0">
            <a:off x="-311925" y="6839362"/>
            <a:ext cx="4262106" cy="4262106"/>
            <a:chOff x="0" y="0"/>
            <a:chExt cx="5682808" cy="5682808"/>
          </a:xfrm>
        </p:grpSpPr>
        <p:pic>
          <p:nvPicPr>
            <p:cNvPr name="Picture 15" id="1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60987">
              <a:off x="463975" y="463975"/>
              <a:ext cx="4754859" cy="4754859"/>
            </a:xfrm>
            <a:prstGeom prst="rect">
              <a:avLst/>
            </a:prstGeom>
          </p:spPr>
        </p:pic>
        <p:grpSp>
          <p:nvGrpSpPr>
            <p:cNvPr name="Group 16" id="16"/>
            <p:cNvGrpSpPr>
              <a:grpSpLocks noChangeAspect="true"/>
            </p:cNvGrpSpPr>
            <p:nvPr/>
          </p:nvGrpSpPr>
          <p:grpSpPr>
            <a:xfrm rot="0">
              <a:off x="719468" y="776653"/>
              <a:ext cx="4243871" cy="4243854"/>
              <a:chOff x="0" y="0"/>
              <a:chExt cx="6350000" cy="6349975"/>
            </a:xfrm>
          </p:grpSpPr>
          <p:sp>
            <p:nvSpPr>
              <p:cNvPr name="Freeform 17" id="17"/>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r="0" t="0" b="0"/>
                </a:stretch>
              </a:blipFill>
            </p:spPr>
          </p:sp>
        </p:grpSp>
      </p:grpSp>
      <p:sp>
        <p:nvSpPr>
          <p:cNvPr name="TextBox 18" id="18"/>
          <p:cNvSpPr txBox="true"/>
          <p:nvPr/>
        </p:nvSpPr>
        <p:spPr>
          <a:xfrm rot="0">
            <a:off x="6927565" y="271332"/>
            <a:ext cx="10302652" cy="1028699"/>
          </a:xfrm>
          <a:prstGeom prst="rect">
            <a:avLst/>
          </a:prstGeom>
        </p:spPr>
        <p:txBody>
          <a:bodyPr anchor="t" rtlCol="false" tIns="0" lIns="0" bIns="0" rIns="0">
            <a:spAutoFit/>
          </a:bodyPr>
          <a:lstStyle/>
          <a:p>
            <a:pPr>
              <a:lnSpc>
                <a:spcPts val="8400"/>
              </a:lnSpc>
            </a:pPr>
            <a:r>
              <a:rPr lang="en-US" sz="6000">
                <a:solidFill>
                  <a:srgbClr val="000000"/>
                </a:solidFill>
                <a:latin typeface="TAN Angleton"/>
              </a:rPr>
              <a:t>Recommendations</a:t>
            </a:r>
          </a:p>
        </p:txBody>
      </p:sp>
      <p:sp>
        <p:nvSpPr>
          <p:cNvPr name="TextBox 19" id="19"/>
          <p:cNvSpPr txBox="true"/>
          <p:nvPr/>
        </p:nvSpPr>
        <p:spPr>
          <a:xfrm rot="0">
            <a:off x="6984412" y="1405549"/>
            <a:ext cx="4109481" cy="874395"/>
          </a:xfrm>
          <a:prstGeom prst="rect">
            <a:avLst/>
          </a:prstGeom>
        </p:spPr>
        <p:txBody>
          <a:bodyPr anchor="t" rtlCol="false" tIns="0" lIns="0" bIns="0" rIns="0">
            <a:spAutoFit/>
          </a:bodyPr>
          <a:lstStyle/>
          <a:p>
            <a:pPr>
              <a:lnSpc>
                <a:spcPts val="5880"/>
              </a:lnSpc>
            </a:pPr>
            <a:r>
              <a:rPr lang="en-US" sz="4200">
                <a:solidFill>
                  <a:srgbClr val="000000"/>
                </a:solidFill>
                <a:latin typeface="Lazord Sans Serif"/>
              </a:rPr>
              <a:t>Parents</a:t>
            </a:r>
          </a:p>
        </p:txBody>
      </p:sp>
      <p:sp>
        <p:nvSpPr>
          <p:cNvPr name="TextBox 20" id="20"/>
          <p:cNvSpPr txBox="true"/>
          <p:nvPr/>
        </p:nvSpPr>
        <p:spPr>
          <a:xfrm rot="0">
            <a:off x="6984412" y="4642736"/>
            <a:ext cx="2782696" cy="874395"/>
          </a:xfrm>
          <a:prstGeom prst="rect">
            <a:avLst/>
          </a:prstGeom>
        </p:spPr>
        <p:txBody>
          <a:bodyPr anchor="t" rtlCol="false" tIns="0" lIns="0" bIns="0" rIns="0">
            <a:spAutoFit/>
          </a:bodyPr>
          <a:lstStyle/>
          <a:p>
            <a:pPr>
              <a:lnSpc>
                <a:spcPts val="5880"/>
              </a:lnSpc>
            </a:pPr>
            <a:r>
              <a:rPr lang="en-US" sz="4200">
                <a:solidFill>
                  <a:srgbClr val="000000"/>
                </a:solidFill>
                <a:latin typeface="Lazord Sans Serif"/>
              </a:rPr>
              <a:t>Individual</a:t>
            </a:r>
          </a:p>
        </p:txBody>
      </p:sp>
      <p:sp>
        <p:nvSpPr>
          <p:cNvPr name="TextBox 21" id="21"/>
          <p:cNvSpPr txBox="true"/>
          <p:nvPr/>
        </p:nvSpPr>
        <p:spPr>
          <a:xfrm rot="0">
            <a:off x="7771654" y="8305589"/>
            <a:ext cx="7804366" cy="349250"/>
          </a:xfrm>
          <a:prstGeom prst="rect">
            <a:avLst/>
          </a:prstGeom>
        </p:spPr>
        <p:txBody>
          <a:bodyPr anchor="t" rtlCol="false" tIns="0" lIns="0" bIns="0" rIns="0">
            <a:spAutoFit/>
          </a:bodyPr>
          <a:lstStyle/>
          <a:p>
            <a:pPr>
              <a:lnSpc>
                <a:spcPts val="2799"/>
              </a:lnSpc>
            </a:pPr>
            <a:r>
              <a:rPr lang="en-US" sz="1999">
                <a:solidFill>
                  <a:srgbClr val="000000"/>
                </a:solidFill>
                <a:latin typeface="Solway"/>
              </a:rPr>
              <a:t>How to get better grades?</a:t>
            </a:r>
          </a:p>
        </p:txBody>
      </p:sp>
      <p:sp>
        <p:nvSpPr>
          <p:cNvPr name="TextBox 22" id="22"/>
          <p:cNvSpPr txBox="true"/>
          <p:nvPr/>
        </p:nvSpPr>
        <p:spPr>
          <a:xfrm rot="0">
            <a:off x="6984412" y="2606291"/>
            <a:ext cx="10510934" cy="1893570"/>
          </a:xfrm>
          <a:prstGeom prst="rect">
            <a:avLst/>
          </a:prstGeom>
        </p:spPr>
        <p:txBody>
          <a:bodyPr anchor="t" rtlCol="false" tIns="0" lIns="0" bIns="0" rIns="0">
            <a:spAutoFit/>
          </a:bodyPr>
          <a:lstStyle/>
          <a:p>
            <a:pPr algn="just" marL="582928" indent="-291464" lvl="1">
              <a:lnSpc>
                <a:spcPts val="3779"/>
              </a:lnSpc>
              <a:buFont typeface="Arial"/>
              <a:buChar char="•"/>
            </a:pPr>
            <a:r>
              <a:rPr lang="en-US" sz="2699">
                <a:solidFill>
                  <a:srgbClr val="000000"/>
                </a:solidFill>
                <a:latin typeface="Solway"/>
              </a:rPr>
              <a:t>Promote higher education and a broader educational outlook</a:t>
            </a:r>
          </a:p>
          <a:p>
            <a:pPr algn="just" marL="582928" indent="-291464" lvl="1">
              <a:lnSpc>
                <a:spcPts val="3779"/>
              </a:lnSpc>
              <a:spcBef>
                <a:spcPct val="0"/>
              </a:spcBef>
              <a:buFont typeface="Arial"/>
              <a:buChar char="•"/>
            </a:pPr>
            <a:r>
              <a:rPr lang="en-US" sz="2699">
                <a:solidFill>
                  <a:srgbClr val="000000"/>
                </a:solidFill>
                <a:latin typeface="Solway"/>
              </a:rPr>
              <a:t>Improve family relationships through open communication and increase in quality time spent</a:t>
            </a:r>
          </a:p>
        </p:txBody>
      </p:sp>
      <p:sp>
        <p:nvSpPr>
          <p:cNvPr name="TextBox 23" id="23"/>
          <p:cNvSpPr txBox="true"/>
          <p:nvPr/>
        </p:nvSpPr>
        <p:spPr>
          <a:xfrm rot="0">
            <a:off x="6927565" y="5785481"/>
            <a:ext cx="10188959" cy="1893570"/>
          </a:xfrm>
          <a:prstGeom prst="rect">
            <a:avLst/>
          </a:prstGeom>
        </p:spPr>
        <p:txBody>
          <a:bodyPr anchor="t" rtlCol="false" tIns="0" lIns="0" bIns="0" rIns="0">
            <a:spAutoFit/>
          </a:bodyPr>
          <a:lstStyle/>
          <a:p>
            <a:pPr algn="just" marL="582928" indent="-291464" lvl="1">
              <a:lnSpc>
                <a:spcPts val="3779"/>
              </a:lnSpc>
              <a:buFont typeface="Arial"/>
              <a:buChar char="•"/>
            </a:pPr>
            <a:r>
              <a:rPr lang="en-US" sz="2699">
                <a:solidFill>
                  <a:srgbClr val="000000"/>
                </a:solidFill>
                <a:latin typeface="Solway"/>
              </a:rPr>
              <a:t>Increase in focused study time</a:t>
            </a:r>
          </a:p>
          <a:p>
            <a:pPr algn="just" marL="582928" indent="-291464" lvl="1">
              <a:lnSpc>
                <a:spcPts val="3779"/>
              </a:lnSpc>
              <a:buFont typeface="Arial"/>
              <a:buChar char="•"/>
            </a:pPr>
            <a:r>
              <a:rPr lang="en-US" sz="2699">
                <a:solidFill>
                  <a:srgbClr val="000000"/>
                </a:solidFill>
                <a:latin typeface="Solway"/>
              </a:rPr>
              <a:t>Reduce in absences from school</a:t>
            </a:r>
          </a:p>
          <a:p>
            <a:pPr algn="just" marL="582928" indent="-291464" lvl="1">
              <a:lnSpc>
                <a:spcPts val="3779"/>
              </a:lnSpc>
              <a:buFont typeface="Arial"/>
              <a:buChar char="•"/>
            </a:pPr>
            <a:r>
              <a:rPr lang="en-US" sz="2699">
                <a:solidFill>
                  <a:srgbClr val="000000"/>
                </a:solidFill>
                <a:latin typeface="Solway"/>
              </a:rPr>
              <a:t>Strive to achieve passes in tests and assignments</a:t>
            </a:r>
          </a:p>
          <a:p>
            <a:pPr algn="just" marL="582928" indent="-291464" lvl="1">
              <a:lnSpc>
                <a:spcPts val="3779"/>
              </a:lnSpc>
              <a:spcBef>
                <a:spcPct val="0"/>
              </a:spcBef>
              <a:buFont typeface="Arial"/>
              <a:buChar char="•"/>
            </a:pPr>
            <a:r>
              <a:rPr lang="en-US" sz="2699">
                <a:solidFill>
                  <a:srgbClr val="000000"/>
                </a:solidFill>
                <a:latin typeface="Solway"/>
              </a:rPr>
              <a:t>Reduce in alcohol consumption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3711651" y="1101864"/>
            <a:ext cx="15738368" cy="0"/>
          </a:xfrm>
          <a:prstGeom prst="line">
            <a:avLst/>
          </a:prstGeom>
          <a:ln cap="flat" w="38100">
            <a:solidFill>
              <a:srgbClr val="000000"/>
            </a:solidFill>
            <a:prstDash val="solid"/>
            <a:headEnd type="oval" len="lg" w="lg"/>
            <a:tailEnd type="oval" len="lg" w="lg"/>
          </a:ln>
        </p:spPr>
      </p:sp>
      <p:sp>
        <p:nvSpPr>
          <p:cNvPr name="TextBox 4" id="4"/>
          <p:cNvSpPr txBox="true"/>
          <p:nvPr/>
        </p:nvSpPr>
        <p:spPr>
          <a:xfrm rot="0">
            <a:off x="4211538" y="3990975"/>
            <a:ext cx="9864923" cy="2066925"/>
          </a:xfrm>
          <a:prstGeom prst="rect">
            <a:avLst/>
          </a:prstGeom>
        </p:spPr>
        <p:txBody>
          <a:bodyPr anchor="t" rtlCol="false" tIns="0" lIns="0" bIns="0" rIns="0">
            <a:spAutoFit/>
          </a:bodyPr>
          <a:lstStyle/>
          <a:p>
            <a:pPr>
              <a:lnSpc>
                <a:spcPts val="16800"/>
              </a:lnSpc>
            </a:pPr>
            <a:r>
              <a:rPr lang="en-US" sz="12000">
                <a:solidFill>
                  <a:srgbClr val="000000"/>
                </a:solidFill>
                <a:latin typeface="TAN Angleton"/>
              </a:rPr>
              <a:t>Thank You</a:t>
            </a:r>
          </a:p>
        </p:txBody>
      </p:sp>
      <p:sp>
        <p:nvSpPr>
          <p:cNvPr name="TextBox 5" id="5"/>
          <p:cNvSpPr txBox="true"/>
          <p:nvPr/>
        </p:nvSpPr>
        <p:spPr>
          <a:xfrm rot="0">
            <a:off x="1028700" y="823099"/>
            <a:ext cx="2162267" cy="490855"/>
          </a:xfrm>
          <a:prstGeom prst="rect">
            <a:avLst/>
          </a:prstGeom>
        </p:spPr>
        <p:txBody>
          <a:bodyPr anchor="t" rtlCol="false" tIns="0" lIns="0" bIns="0" rIns="0">
            <a:spAutoFit/>
          </a:bodyPr>
          <a:lstStyle/>
          <a:p>
            <a:pPr>
              <a:lnSpc>
                <a:spcPts val="3919"/>
              </a:lnSpc>
            </a:pPr>
            <a:r>
              <a:rPr lang="en-US" sz="2799">
                <a:solidFill>
                  <a:srgbClr val="000000"/>
                </a:solidFill>
                <a:latin typeface="Solway"/>
              </a:rPr>
              <a:t>Bye Bye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034105" y="8192523"/>
            <a:ext cx="6854968" cy="697960"/>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28273">
            <a:off x="-1559781" y="-715042"/>
            <a:ext cx="7580592" cy="7580592"/>
          </a:xfrm>
          <a:prstGeom prst="rect">
            <a:avLst/>
          </a:prstGeom>
        </p:spPr>
      </p:pic>
      <p:sp>
        <p:nvSpPr>
          <p:cNvPr name="AutoShape 5" id="5"/>
          <p:cNvSpPr/>
          <p:nvPr/>
        </p:nvSpPr>
        <p:spPr>
          <a:xfrm>
            <a:off x="7034105" y="2872708"/>
            <a:ext cx="12173948" cy="0"/>
          </a:xfrm>
          <a:prstGeom prst="line">
            <a:avLst/>
          </a:prstGeom>
          <a:ln cap="flat" w="38100">
            <a:solidFill>
              <a:srgbClr val="000000"/>
            </a:solidFill>
            <a:prstDash val="solid"/>
            <a:headEnd type="oval" len="lg" w="lg"/>
            <a:tailEnd type="oval" len="lg" w="lg"/>
          </a:ln>
        </p:spPr>
      </p:sp>
      <p:sp>
        <p:nvSpPr>
          <p:cNvPr name="AutoShape 6" id="6"/>
          <p:cNvSpPr/>
          <p:nvPr/>
        </p:nvSpPr>
        <p:spPr>
          <a:xfrm>
            <a:off x="7034105" y="6073168"/>
            <a:ext cx="12173948" cy="0"/>
          </a:xfrm>
          <a:prstGeom prst="line">
            <a:avLst/>
          </a:prstGeom>
          <a:ln cap="flat" w="38100">
            <a:solidFill>
              <a:srgbClr val="000000"/>
            </a:solidFill>
            <a:prstDash val="solid"/>
            <a:headEnd type="oval" len="lg" w="lg"/>
            <a:tailEnd type="oval" len="lg" w="lg"/>
          </a:ln>
        </p:spPr>
      </p:sp>
      <p:grpSp>
        <p:nvGrpSpPr>
          <p:cNvPr name="Group 7" id="7"/>
          <p:cNvGrpSpPr>
            <a:grpSpLocks noChangeAspect="true"/>
          </p:cNvGrpSpPr>
          <p:nvPr/>
        </p:nvGrpSpPr>
        <p:grpSpPr>
          <a:xfrm rot="0">
            <a:off x="-1323012" y="-401483"/>
            <a:ext cx="6765933" cy="6765906"/>
            <a:chOff x="0" y="0"/>
            <a:chExt cx="6350000" cy="6349975"/>
          </a:xfrm>
        </p:grpSpPr>
        <p:sp>
          <p:nvSpPr>
            <p:cNvPr name="Freeform 8" id="8"/>
            <p:cNvSpPr/>
            <p:nvPr/>
          </p:nvSpPr>
          <p:spPr>
            <a:xfrm flipH="true" flipV="false">
              <a:off x="0" y="0"/>
              <a:ext cx="6350000" cy="6349974"/>
            </a:xfrm>
            <a:custGeom>
              <a:avLst/>
              <a:gdLst/>
              <a:ahLst/>
              <a:cxnLst/>
              <a:rect r="r" b="b" t="t" l="l"/>
              <a:pathLst>
                <a:path h="6349974" w="6350000">
                  <a:moveTo>
                    <a:pt x="0" y="3175025"/>
                  </a:moveTo>
                  <a:cubicBezTo>
                    <a:pt x="0" y="4928451"/>
                    <a:pt x="1421524" y="6349974"/>
                    <a:pt x="3175000" y="6349974"/>
                  </a:cubicBezTo>
                  <a:cubicBezTo>
                    <a:pt x="4928502" y="6349974"/>
                    <a:pt x="6350000" y="4928451"/>
                    <a:pt x="6350000" y="3175025"/>
                  </a:cubicBezTo>
                  <a:cubicBezTo>
                    <a:pt x="6350000" y="1421511"/>
                    <a:pt x="4928502" y="0"/>
                    <a:pt x="3175000" y="0"/>
                  </a:cubicBezTo>
                  <a:cubicBezTo>
                    <a:pt x="1421499" y="0"/>
                    <a:pt x="0" y="1421511"/>
                    <a:pt x="0" y="3175025"/>
                  </a:cubicBezTo>
                  <a:close/>
                </a:path>
              </a:pathLst>
            </a:custGeom>
            <a:blipFill>
              <a:blip r:embed="rId7"/>
              <a:stretch>
                <a:fillRect l="-24906" r="-24906" t="0" b="0"/>
              </a:stretch>
            </a:blipFill>
          </p:spPr>
        </p:sp>
      </p:gr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28273">
            <a:off x="3866973" y="6560752"/>
            <a:ext cx="2080832" cy="2080832"/>
          </a:xfrm>
          <a:prstGeom prst="rect">
            <a:avLst/>
          </a:prstGeom>
        </p:spPr>
      </p:pic>
      <p:grpSp>
        <p:nvGrpSpPr>
          <p:cNvPr name="Group 10" id="10"/>
          <p:cNvGrpSpPr>
            <a:grpSpLocks noChangeAspect="true"/>
          </p:cNvGrpSpPr>
          <p:nvPr/>
        </p:nvGrpSpPr>
        <p:grpSpPr>
          <a:xfrm rot="0">
            <a:off x="3931965" y="6646822"/>
            <a:ext cx="1857213" cy="1857205"/>
            <a:chOff x="0" y="0"/>
            <a:chExt cx="6350000" cy="6349975"/>
          </a:xfrm>
        </p:grpSpPr>
        <p:sp>
          <p:nvSpPr>
            <p:cNvPr name="Freeform 11" id="11"/>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5046" r="-25046" t="0" b="0"/>
              </a:stretch>
            </a:blipFill>
          </p:spPr>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60987">
            <a:off x="36056" y="7187343"/>
            <a:ext cx="3566144" cy="3566144"/>
          </a:xfrm>
          <a:prstGeom prst="rect">
            <a:avLst/>
          </a:prstGeom>
        </p:spPr>
      </p:pic>
      <p:grpSp>
        <p:nvGrpSpPr>
          <p:cNvPr name="Group 13" id="13"/>
          <p:cNvGrpSpPr>
            <a:grpSpLocks noChangeAspect="true"/>
          </p:cNvGrpSpPr>
          <p:nvPr/>
        </p:nvGrpSpPr>
        <p:grpSpPr>
          <a:xfrm rot="0">
            <a:off x="227676" y="7421852"/>
            <a:ext cx="3182903" cy="3182891"/>
            <a:chOff x="0" y="0"/>
            <a:chExt cx="6350000" cy="6349975"/>
          </a:xfrm>
        </p:grpSpPr>
        <p:sp>
          <p:nvSpPr>
            <p:cNvPr name="Freeform 14" id="14"/>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5046" r="-25046" t="0" b="0"/>
              </a:stretch>
            </a:blipFill>
          </p:spPr>
        </p:sp>
      </p:grpSp>
      <p:sp>
        <p:nvSpPr>
          <p:cNvPr name="TextBox 15" id="15"/>
          <p:cNvSpPr txBox="true"/>
          <p:nvPr/>
        </p:nvSpPr>
        <p:spPr>
          <a:xfrm rot="0">
            <a:off x="6927565" y="591825"/>
            <a:ext cx="9654465" cy="1158025"/>
          </a:xfrm>
          <a:prstGeom prst="rect">
            <a:avLst/>
          </a:prstGeom>
        </p:spPr>
        <p:txBody>
          <a:bodyPr anchor="t" rtlCol="false" tIns="0" lIns="0" bIns="0" rIns="0">
            <a:spAutoFit/>
          </a:bodyPr>
          <a:lstStyle/>
          <a:p>
            <a:pPr>
              <a:lnSpc>
                <a:spcPts val="9445"/>
              </a:lnSpc>
            </a:pPr>
            <a:r>
              <a:rPr lang="en-US" sz="6747">
                <a:solidFill>
                  <a:srgbClr val="000000"/>
                </a:solidFill>
                <a:latin typeface="TAN Angleton"/>
              </a:rPr>
              <a:t>Problem Definition</a:t>
            </a:r>
          </a:p>
        </p:txBody>
      </p:sp>
      <p:sp>
        <p:nvSpPr>
          <p:cNvPr name="TextBox 16" id="16"/>
          <p:cNvSpPr txBox="true"/>
          <p:nvPr/>
        </p:nvSpPr>
        <p:spPr>
          <a:xfrm rot="0">
            <a:off x="7034105" y="1905057"/>
            <a:ext cx="3850935" cy="824839"/>
          </a:xfrm>
          <a:prstGeom prst="rect">
            <a:avLst/>
          </a:prstGeom>
        </p:spPr>
        <p:txBody>
          <a:bodyPr anchor="t" rtlCol="false" tIns="0" lIns="0" bIns="0" rIns="0">
            <a:spAutoFit/>
          </a:bodyPr>
          <a:lstStyle/>
          <a:p>
            <a:pPr>
              <a:lnSpc>
                <a:spcPts val="5510"/>
              </a:lnSpc>
            </a:pPr>
            <a:r>
              <a:rPr lang="en-US" sz="3935">
                <a:solidFill>
                  <a:srgbClr val="000000"/>
                </a:solidFill>
                <a:latin typeface="Lazord Sans Serif"/>
              </a:rPr>
              <a:t>Inspiration</a:t>
            </a:r>
          </a:p>
        </p:txBody>
      </p:sp>
      <p:sp>
        <p:nvSpPr>
          <p:cNvPr name="TextBox 17" id="17"/>
          <p:cNvSpPr txBox="true"/>
          <p:nvPr/>
        </p:nvSpPr>
        <p:spPr>
          <a:xfrm rot="0">
            <a:off x="7034105" y="5157755"/>
            <a:ext cx="2607624" cy="824839"/>
          </a:xfrm>
          <a:prstGeom prst="rect">
            <a:avLst/>
          </a:prstGeom>
        </p:spPr>
        <p:txBody>
          <a:bodyPr anchor="t" rtlCol="false" tIns="0" lIns="0" bIns="0" rIns="0">
            <a:spAutoFit/>
          </a:bodyPr>
          <a:lstStyle/>
          <a:p>
            <a:pPr>
              <a:lnSpc>
                <a:spcPts val="5510"/>
              </a:lnSpc>
            </a:pPr>
            <a:r>
              <a:rPr lang="en-US" sz="3935">
                <a:solidFill>
                  <a:srgbClr val="000000"/>
                </a:solidFill>
                <a:latin typeface="Lazord Sans Serif"/>
              </a:rPr>
              <a:t>Variables*</a:t>
            </a:r>
          </a:p>
        </p:txBody>
      </p:sp>
      <p:sp>
        <p:nvSpPr>
          <p:cNvPr name="TextBox 18" id="18"/>
          <p:cNvSpPr txBox="true"/>
          <p:nvPr/>
        </p:nvSpPr>
        <p:spPr>
          <a:xfrm rot="0">
            <a:off x="7034105" y="3188540"/>
            <a:ext cx="10387223" cy="1561430"/>
          </a:xfrm>
          <a:prstGeom prst="rect">
            <a:avLst/>
          </a:prstGeom>
        </p:spPr>
        <p:txBody>
          <a:bodyPr anchor="t" rtlCol="false" tIns="0" lIns="0" bIns="0" rIns="0">
            <a:spAutoFit/>
          </a:bodyPr>
          <a:lstStyle/>
          <a:p>
            <a:pPr algn="just">
              <a:lnSpc>
                <a:spcPts val="3148"/>
              </a:lnSpc>
              <a:spcBef>
                <a:spcPct val="0"/>
              </a:spcBef>
            </a:pPr>
            <a:r>
              <a:rPr lang="en-US" sz="2249">
                <a:solidFill>
                  <a:srgbClr val="000000"/>
                </a:solidFill>
                <a:latin typeface="Solway"/>
              </a:rPr>
              <a:t>Coming into NTU, we were exposed to a diverse group of students with unique lifestyles and backgrounds. This made us question if these factors have a significant impact on academic performance, leading us to delve deeper into this subject</a:t>
            </a:r>
          </a:p>
        </p:txBody>
      </p:sp>
      <p:sp>
        <p:nvSpPr>
          <p:cNvPr name="TextBox 19" id="19"/>
          <p:cNvSpPr txBox="true"/>
          <p:nvPr/>
        </p:nvSpPr>
        <p:spPr>
          <a:xfrm rot="0">
            <a:off x="7771819" y="8352554"/>
            <a:ext cx="7313358" cy="330274"/>
          </a:xfrm>
          <a:prstGeom prst="rect">
            <a:avLst/>
          </a:prstGeom>
        </p:spPr>
        <p:txBody>
          <a:bodyPr anchor="t" rtlCol="false" tIns="0" lIns="0" bIns="0" rIns="0">
            <a:spAutoFit/>
          </a:bodyPr>
          <a:lstStyle/>
          <a:p>
            <a:pPr>
              <a:lnSpc>
                <a:spcPts val="2623"/>
              </a:lnSpc>
            </a:pPr>
            <a:r>
              <a:rPr lang="en-US" sz="1874">
                <a:solidFill>
                  <a:srgbClr val="000000"/>
                </a:solidFill>
                <a:latin typeface="Solway"/>
              </a:rPr>
              <a:t>How does lifestyle affects students' grades? </a:t>
            </a:r>
          </a:p>
        </p:txBody>
      </p:sp>
      <p:grpSp>
        <p:nvGrpSpPr>
          <p:cNvPr name="Group 20" id="20"/>
          <p:cNvGrpSpPr/>
          <p:nvPr/>
        </p:nvGrpSpPr>
        <p:grpSpPr>
          <a:xfrm rot="0">
            <a:off x="7230472" y="6249945"/>
            <a:ext cx="8947226" cy="1616749"/>
            <a:chOff x="0" y="0"/>
            <a:chExt cx="11929634" cy="2155665"/>
          </a:xfrm>
        </p:grpSpPr>
        <p:sp>
          <p:nvSpPr>
            <p:cNvPr name="TextBox 21" id="21"/>
            <p:cNvSpPr txBox="true"/>
            <p:nvPr/>
          </p:nvSpPr>
          <p:spPr>
            <a:xfrm rot="0">
              <a:off x="0" y="-47625"/>
              <a:ext cx="5859190" cy="2203290"/>
            </a:xfrm>
            <a:prstGeom prst="rect">
              <a:avLst/>
            </a:prstGeom>
          </p:spPr>
          <p:txBody>
            <a:bodyPr anchor="t" rtlCol="false" tIns="0" lIns="0" bIns="0" rIns="0">
              <a:spAutoFit/>
            </a:bodyPr>
            <a:lstStyle/>
            <a:p>
              <a:pPr marL="485560" indent="-242780" lvl="1">
                <a:lnSpc>
                  <a:spcPts val="3148"/>
                </a:lnSpc>
                <a:buFont typeface="Arial"/>
                <a:buChar char="•"/>
              </a:pPr>
              <a:r>
                <a:rPr lang="en-US" sz="2249">
                  <a:solidFill>
                    <a:srgbClr val="000000"/>
                  </a:solidFill>
                  <a:latin typeface="Solway"/>
                </a:rPr>
                <a:t>Parent's education levels</a:t>
              </a:r>
            </a:p>
            <a:p>
              <a:pPr marL="485560" indent="-242780" lvl="1">
                <a:lnSpc>
                  <a:spcPts val="3148"/>
                </a:lnSpc>
                <a:buFont typeface="Arial"/>
                <a:buChar char="•"/>
              </a:pPr>
              <a:r>
                <a:rPr lang="en-US" sz="2249">
                  <a:solidFill>
                    <a:srgbClr val="000000"/>
                  </a:solidFill>
                  <a:latin typeface="Solway"/>
                </a:rPr>
                <a:t>Travel time</a:t>
              </a:r>
            </a:p>
            <a:p>
              <a:pPr marL="485560" indent="-242780" lvl="1">
                <a:lnSpc>
                  <a:spcPts val="3148"/>
                </a:lnSpc>
                <a:buFont typeface="Arial"/>
                <a:buChar char="•"/>
              </a:pPr>
              <a:r>
                <a:rPr lang="en-US" sz="2249">
                  <a:solidFill>
                    <a:srgbClr val="000000"/>
                  </a:solidFill>
                  <a:latin typeface="Solway"/>
                </a:rPr>
                <a:t>Romantic relationship</a:t>
              </a:r>
            </a:p>
            <a:p>
              <a:pPr>
                <a:lnSpc>
                  <a:spcPts val="1311"/>
                </a:lnSpc>
              </a:pPr>
            </a:p>
            <a:p>
              <a:pPr>
                <a:lnSpc>
                  <a:spcPts val="2623"/>
                </a:lnSpc>
                <a:spcBef>
                  <a:spcPct val="0"/>
                </a:spcBef>
              </a:pPr>
              <a:r>
                <a:rPr lang="en-US" sz="1874">
                  <a:solidFill>
                    <a:srgbClr val="000000"/>
                  </a:solidFill>
                  <a:latin typeface="Solway"/>
                </a:rPr>
                <a:t>*List is non-exahustive</a:t>
              </a:r>
            </a:p>
          </p:txBody>
        </p:sp>
        <p:sp>
          <p:nvSpPr>
            <p:cNvPr name="TextBox 22" id="22"/>
            <p:cNvSpPr txBox="true"/>
            <p:nvPr/>
          </p:nvSpPr>
          <p:spPr>
            <a:xfrm rot="0">
              <a:off x="6294257" y="-47625"/>
              <a:ext cx="5635377" cy="2066032"/>
            </a:xfrm>
            <a:prstGeom prst="rect">
              <a:avLst/>
            </a:prstGeom>
          </p:spPr>
          <p:txBody>
            <a:bodyPr anchor="t" rtlCol="false" tIns="0" lIns="0" bIns="0" rIns="0">
              <a:spAutoFit/>
            </a:bodyPr>
            <a:lstStyle/>
            <a:p>
              <a:pPr algn="just" marL="485560" indent="-242780" lvl="1">
                <a:lnSpc>
                  <a:spcPts val="3148"/>
                </a:lnSpc>
                <a:spcBef>
                  <a:spcPct val="0"/>
                </a:spcBef>
                <a:buFont typeface="Arial"/>
                <a:buChar char="•"/>
              </a:pPr>
              <a:r>
                <a:rPr lang="en-US" sz="2249">
                  <a:solidFill>
                    <a:srgbClr val="000000"/>
                  </a:solidFill>
                  <a:latin typeface="Solway"/>
                </a:rPr>
                <a:t>Alc</a:t>
              </a:r>
              <a:r>
                <a:rPr lang="en-US" sz="2249">
                  <a:solidFill>
                    <a:srgbClr val="000000"/>
                  </a:solidFill>
                  <a:latin typeface="Solway"/>
                </a:rPr>
                <a:t>ohol consumption</a:t>
              </a:r>
            </a:p>
            <a:p>
              <a:pPr algn="just" marL="485560" indent="-242780" lvl="1">
                <a:lnSpc>
                  <a:spcPts val="3148"/>
                </a:lnSpc>
                <a:spcBef>
                  <a:spcPct val="0"/>
                </a:spcBef>
                <a:buFont typeface="Arial"/>
                <a:buChar char="•"/>
              </a:pPr>
              <a:r>
                <a:rPr lang="en-US" sz="2249">
                  <a:solidFill>
                    <a:srgbClr val="000000"/>
                  </a:solidFill>
                  <a:latin typeface="Solway"/>
                </a:rPr>
                <a:t>Failures in class</a:t>
              </a:r>
            </a:p>
            <a:p>
              <a:pPr algn="just" marL="485560" indent="-242780" lvl="1">
                <a:lnSpc>
                  <a:spcPts val="3148"/>
                </a:lnSpc>
                <a:spcBef>
                  <a:spcPct val="0"/>
                </a:spcBef>
                <a:buFont typeface="Arial"/>
                <a:buChar char="•"/>
              </a:pPr>
              <a:r>
                <a:rPr lang="en-US" sz="2249">
                  <a:solidFill>
                    <a:srgbClr val="000000"/>
                  </a:solidFill>
                  <a:latin typeface="Solway"/>
                </a:rPr>
                <a:t>Absences from class</a:t>
              </a:r>
            </a:p>
            <a:p>
              <a:pPr algn="ctr">
                <a:lnSpc>
                  <a:spcPts val="3148"/>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3471042" y="1381420"/>
            <a:ext cx="11621818" cy="7639189"/>
          </a:xfrm>
          <a:prstGeom prst="rect">
            <a:avLst/>
          </a:prstGeom>
        </p:spPr>
        <p:txBody>
          <a:bodyPr anchor="t" rtlCol="false" tIns="0" lIns="0" bIns="0" rIns="0">
            <a:spAutoFit/>
          </a:bodyPr>
          <a:lstStyle/>
          <a:p>
            <a:pPr>
              <a:lnSpc>
                <a:spcPts val="1676"/>
              </a:lnSpc>
            </a:pPr>
            <a:r>
              <a:rPr lang="en-US" sz="1197">
                <a:solidFill>
                  <a:srgbClr val="404E50"/>
                </a:solidFill>
                <a:latin typeface="Canva Sans Bold"/>
              </a:rPr>
              <a:t># Attributes for both student-mat.csv (Math course) and student-por.csv (Portuguese language course) datasets:</a:t>
            </a:r>
          </a:p>
          <a:p>
            <a:pPr>
              <a:lnSpc>
                <a:spcPts val="1676"/>
              </a:lnSpc>
            </a:pPr>
            <a:r>
              <a:rPr lang="en-US" sz="1197">
                <a:solidFill>
                  <a:srgbClr val="000000"/>
                </a:solidFill>
                <a:latin typeface="Canva Sans Bold"/>
              </a:rPr>
              <a:t>1</a:t>
            </a:r>
            <a:r>
              <a:rPr lang="en-US" sz="1197">
                <a:solidFill>
                  <a:srgbClr val="000000"/>
                </a:solidFill>
                <a:latin typeface="Canva Sans"/>
              </a:rPr>
              <a:t> school - student's school (binary: "GP" - Gabriel Pereira or "MS" - Mousinho da Silveira)</a:t>
            </a:r>
          </a:p>
          <a:p>
            <a:pPr>
              <a:lnSpc>
                <a:spcPts val="1676"/>
              </a:lnSpc>
            </a:pPr>
            <a:r>
              <a:rPr lang="en-US" sz="1197">
                <a:solidFill>
                  <a:srgbClr val="000000"/>
                </a:solidFill>
                <a:latin typeface="Canva Sans Bold"/>
              </a:rPr>
              <a:t>2</a:t>
            </a:r>
            <a:r>
              <a:rPr lang="en-US" sz="1197">
                <a:solidFill>
                  <a:srgbClr val="000000"/>
                </a:solidFill>
                <a:latin typeface="Canva Sans"/>
              </a:rPr>
              <a:t> sex - student's sex (binary: "F" - female or "M" - male)</a:t>
            </a:r>
          </a:p>
          <a:p>
            <a:pPr>
              <a:lnSpc>
                <a:spcPts val="1676"/>
              </a:lnSpc>
            </a:pPr>
            <a:r>
              <a:rPr lang="en-US" sz="1197">
                <a:solidFill>
                  <a:srgbClr val="000000"/>
                </a:solidFill>
                <a:latin typeface="Canva Sans Bold"/>
              </a:rPr>
              <a:t>3 </a:t>
            </a:r>
            <a:r>
              <a:rPr lang="en-US" sz="1197">
                <a:solidFill>
                  <a:srgbClr val="000000"/>
                </a:solidFill>
                <a:latin typeface="Canva Sans"/>
              </a:rPr>
              <a:t>age - student's age (numeric: from 15 to 22)</a:t>
            </a:r>
          </a:p>
          <a:p>
            <a:pPr>
              <a:lnSpc>
                <a:spcPts val="1676"/>
              </a:lnSpc>
            </a:pPr>
            <a:r>
              <a:rPr lang="en-US" sz="1197">
                <a:solidFill>
                  <a:srgbClr val="000000"/>
                </a:solidFill>
                <a:latin typeface="Canva Sans Bold"/>
              </a:rPr>
              <a:t>4 </a:t>
            </a:r>
            <a:r>
              <a:rPr lang="en-US" sz="1197">
                <a:solidFill>
                  <a:srgbClr val="000000"/>
                </a:solidFill>
                <a:latin typeface="Canva Sans"/>
              </a:rPr>
              <a:t>address - student's home address type (binary: "U" - urban or "R" - rural)</a:t>
            </a:r>
          </a:p>
          <a:p>
            <a:pPr>
              <a:lnSpc>
                <a:spcPts val="1676"/>
              </a:lnSpc>
            </a:pPr>
            <a:r>
              <a:rPr lang="en-US" sz="1197">
                <a:solidFill>
                  <a:srgbClr val="000000"/>
                </a:solidFill>
                <a:latin typeface="Canva Sans Bold"/>
              </a:rPr>
              <a:t>5</a:t>
            </a:r>
            <a:r>
              <a:rPr lang="en-US" sz="1197">
                <a:solidFill>
                  <a:srgbClr val="000000"/>
                </a:solidFill>
                <a:latin typeface="Canva Sans"/>
              </a:rPr>
              <a:t> famsize - family size (binary: "LE3" - less or equal to 3 or "GT3" - greater than 3)</a:t>
            </a:r>
          </a:p>
          <a:p>
            <a:pPr>
              <a:lnSpc>
                <a:spcPts val="1676"/>
              </a:lnSpc>
            </a:pPr>
            <a:r>
              <a:rPr lang="en-US" sz="1197">
                <a:solidFill>
                  <a:srgbClr val="000000"/>
                </a:solidFill>
                <a:latin typeface="Canva Sans Bold"/>
              </a:rPr>
              <a:t>6</a:t>
            </a:r>
            <a:r>
              <a:rPr lang="en-US" sz="1197">
                <a:solidFill>
                  <a:srgbClr val="000000"/>
                </a:solidFill>
                <a:latin typeface="Canva Sans"/>
              </a:rPr>
              <a:t> Pstatus - parent's cohabitation status (binary: "T" - living together or "A" - apart)</a:t>
            </a:r>
          </a:p>
          <a:p>
            <a:pPr>
              <a:lnSpc>
                <a:spcPts val="1676"/>
              </a:lnSpc>
            </a:pPr>
            <a:r>
              <a:rPr lang="en-US" sz="1197">
                <a:solidFill>
                  <a:srgbClr val="000000"/>
                </a:solidFill>
                <a:latin typeface="Canva Sans Bold"/>
              </a:rPr>
              <a:t>7</a:t>
            </a:r>
            <a:r>
              <a:rPr lang="en-US" sz="1197">
                <a:solidFill>
                  <a:srgbClr val="000000"/>
                </a:solidFill>
                <a:latin typeface="Canva Sans"/>
              </a:rPr>
              <a:t> Medu - mother's education (numeric: 0 - none,  1 - primary education (4th grade), 2 – 5th to 9th grade, 3 – secondary education or 4 – higher education)</a:t>
            </a:r>
          </a:p>
          <a:p>
            <a:pPr>
              <a:lnSpc>
                <a:spcPts val="1676"/>
              </a:lnSpc>
            </a:pPr>
            <a:r>
              <a:rPr lang="en-US" sz="1197">
                <a:solidFill>
                  <a:srgbClr val="000000"/>
                </a:solidFill>
                <a:latin typeface="Canva Sans Bold"/>
              </a:rPr>
              <a:t>8</a:t>
            </a:r>
            <a:r>
              <a:rPr lang="en-US" sz="1197">
                <a:solidFill>
                  <a:srgbClr val="000000"/>
                </a:solidFill>
                <a:latin typeface="Canva Sans"/>
              </a:rPr>
              <a:t> Fedu - father's education (numeric: 0 - none,  1 - primary education (4th grade), 2 – 5th to 9th grade, 3 – secondary education or 4 – higher education)</a:t>
            </a:r>
          </a:p>
          <a:p>
            <a:pPr>
              <a:lnSpc>
                <a:spcPts val="1676"/>
              </a:lnSpc>
            </a:pPr>
            <a:r>
              <a:rPr lang="en-US" sz="1197">
                <a:solidFill>
                  <a:srgbClr val="000000"/>
                </a:solidFill>
                <a:latin typeface="Canva Sans Bold"/>
              </a:rPr>
              <a:t>9</a:t>
            </a:r>
            <a:r>
              <a:rPr lang="en-US" sz="1197">
                <a:solidFill>
                  <a:srgbClr val="000000"/>
                </a:solidFill>
                <a:latin typeface="Canva Sans"/>
              </a:rPr>
              <a:t> Mjob - mother's job (nominal: "teacher", "health" care related, civil "services" (e.g. administrative or police), "at_home" or "other")</a:t>
            </a:r>
          </a:p>
          <a:p>
            <a:pPr>
              <a:lnSpc>
                <a:spcPts val="1676"/>
              </a:lnSpc>
            </a:pPr>
            <a:r>
              <a:rPr lang="en-US" sz="1197">
                <a:solidFill>
                  <a:srgbClr val="000000"/>
                </a:solidFill>
                <a:latin typeface="Canva Sans Bold"/>
              </a:rPr>
              <a:t>10</a:t>
            </a:r>
            <a:r>
              <a:rPr lang="en-US" sz="1197">
                <a:solidFill>
                  <a:srgbClr val="000000"/>
                </a:solidFill>
                <a:latin typeface="Canva Sans"/>
              </a:rPr>
              <a:t> Fjob - father's job (nominal: "teacher", "health" care related, civil "services" (e.g. administrative or police), "at_home" or "other")</a:t>
            </a:r>
          </a:p>
          <a:p>
            <a:pPr>
              <a:lnSpc>
                <a:spcPts val="1676"/>
              </a:lnSpc>
            </a:pPr>
            <a:r>
              <a:rPr lang="en-US" sz="1197">
                <a:solidFill>
                  <a:srgbClr val="000000"/>
                </a:solidFill>
                <a:latin typeface="Canva Sans Bold"/>
              </a:rPr>
              <a:t>11</a:t>
            </a:r>
            <a:r>
              <a:rPr lang="en-US" sz="1197">
                <a:solidFill>
                  <a:srgbClr val="000000"/>
                </a:solidFill>
                <a:latin typeface="Canva Sans"/>
              </a:rPr>
              <a:t> reason - reason to choose this school (nominal: close to "home", school "reputation", "course" preference or "other")</a:t>
            </a:r>
          </a:p>
          <a:p>
            <a:pPr>
              <a:lnSpc>
                <a:spcPts val="1676"/>
              </a:lnSpc>
            </a:pPr>
            <a:r>
              <a:rPr lang="en-US" sz="1197">
                <a:solidFill>
                  <a:srgbClr val="000000"/>
                </a:solidFill>
                <a:latin typeface="Canva Sans Bold"/>
              </a:rPr>
              <a:t>12</a:t>
            </a:r>
            <a:r>
              <a:rPr lang="en-US" sz="1197">
                <a:solidFill>
                  <a:srgbClr val="000000"/>
                </a:solidFill>
                <a:latin typeface="Canva Sans"/>
              </a:rPr>
              <a:t> guardian - student's guardian (nominal: "mother", "father" or "other")</a:t>
            </a:r>
          </a:p>
          <a:p>
            <a:pPr>
              <a:lnSpc>
                <a:spcPts val="1676"/>
              </a:lnSpc>
            </a:pPr>
            <a:r>
              <a:rPr lang="en-US" sz="1197">
                <a:solidFill>
                  <a:srgbClr val="000000"/>
                </a:solidFill>
                <a:latin typeface="Canva Sans Bold"/>
              </a:rPr>
              <a:t>13</a:t>
            </a:r>
            <a:r>
              <a:rPr lang="en-US" sz="1197">
                <a:solidFill>
                  <a:srgbClr val="000000"/>
                </a:solidFill>
                <a:latin typeface="Canva Sans"/>
              </a:rPr>
              <a:t> traveltime - home to school travel time (numeric: 1 - &lt;15 min., 2 - 15 to 30 min., 3 - 30 min. to 1 hour, or 4 - &gt;1 hour)</a:t>
            </a:r>
          </a:p>
          <a:p>
            <a:pPr>
              <a:lnSpc>
                <a:spcPts val="1676"/>
              </a:lnSpc>
            </a:pPr>
            <a:r>
              <a:rPr lang="en-US" sz="1197">
                <a:solidFill>
                  <a:srgbClr val="000000"/>
                </a:solidFill>
                <a:latin typeface="Canva Sans Bold"/>
              </a:rPr>
              <a:t>14</a:t>
            </a:r>
            <a:r>
              <a:rPr lang="en-US" sz="1197">
                <a:solidFill>
                  <a:srgbClr val="000000"/>
                </a:solidFill>
                <a:latin typeface="Canva Sans"/>
              </a:rPr>
              <a:t> studytime - weekly study time (numeric: 1 - &lt;2 hours, 2 - 2 to 5 hours, 3 - 5 to 10 hours, or 4 - &gt;10 hours)</a:t>
            </a:r>
          </a:p>
          <a:p>
            <a:pPr>
              <a:lnSpc>
                <a:spcPts val="1676"/>
              </a:lnSpc>
            </a:pPr>
            <a:r>
              <a:rPr lang="en-US" sz="1197">
                <a:solidFill>
                  <a:srgbClr val="000000"/>
                </a:solidFill>
                <a:latin typeface="Canva Sans Bold"/>
              </a:rPr>
              <a:t>15</a:t>
            </a:r>
            <a:r>
              <a:rPr lang="en-US" sz="1197">
                <a:solidFill>
                  <a:srgbClr val="000000"/>
                </a:solidFill>
                <a:latin typeface="Canva Sans"/>
              </a:rPr>
              <a:t> failures - number of past class failures (numeric: n if 1&lt;=n&lt;3, else 4)</a:t>
            </a:r>
          </a:p>
          <a:p>
            <a:pPr>
              <a:lnSpc>
                <a:spcPts val="1676"/>
              </a:lnSpc>
            </a:pPr>
            <a:r>
              <a:rPr lang="en-US" sz="1197">
                <a:solidFill>
                  <a:srgbClr val="000000"/>
                </a:solidFill>
                <a:latin typeface="Canva Sans Bold"/>
              </a:rPr>
              <a:t>16</a:t>
            </a:r>
            <a:r>
              <a:rPr lang="en-US" sz="1197">
                <a:solidFill>
                  <a:srgbClr val="000000"/>
                </a:solidFill>
                <a:latin typeface="Canva Sans"/>
              </a:rPr>
              <a:t> schoolsup - extra educational support (binary: yes or no)</a:t>
            </a:r>
          </a:p>
          <a:p>
            <a:pPr>
              <a:lnSpc>
                <a:spcPts val="1676"/>
              </a:lnSpc>
            </a:pPr>
            <a:r>
              <a:rPr lang="en-US" sz="1197">
                <a:solidFill>
                  <a:srgbClr val="000000"/>
                </a:solidFill>
                <a:latin typeface="Canva Sans Bold"/>
              </a:rPr>
              <a:t>17</a:t>
            </a:r>
            <a:r>
              <a:rPr lang="en-US" sz="1197">
                <a:solidFill>
                  <a:srgbClr val="000000"/>
                </a:solidFill>
                <a:latin typeface="Canva Sans"/>
              </a:rPr>
              <a:t> famsup - family educational support (binary: yes or no)</a:t>
            </a:r>
          </a:p>
          <a:p>
            <a:pPr>
              <a:lnSpc>
                <a:spcPts val="1676"/>
              </a:lnSpc>
            </a:pPr>
            <a:r>
              <a:rPr lang="en-US" sz="1197">
                <a:solidFill>
                  <a:srgbClr val="000000"/>
                </a:solidFill>
                <a:latin typeface="Canva Sans Bold"/>
              </a:rPr>
              <a:t>18</a:t>
            </a:r>
            <a:r>
              <a:rPr lang="en-US" sz="1197">
                <a:solidFill>
                  <a:srgbClr val="000000"/>
                </a:solidFill>
                <a:latin typeface="Canva Sans"/>
              </a:rPr>
              <a:t> paid - extra paid classes within the course subject (Math or Portuguese) (binary: yes or no)</a:t>
            </a:r>
          </a:p>
          <a:p>
            <a:pPr>
              <a:lnSpc>
                <a:spcPts val="1676"/>
              </a:lnSpc>
            </a:pPr>
            <a:r>
              <a:rPr lang="en-US" sz="1197">
                <a:solidFill>
                  <a:srgbClr val="000000"/>
                </a:solidFill>
                <a:latin typeface="Canva Sans Bold"/>
              </a:rPr>
              <a:t>19</a:t>
            </a:r>
            <a:r>
              <a:rPr lang="en-US" sz="1197">
                <a:solidFill>
                  <a:srgbClr val="000000"/>
                </a:solidFill>
                <a:latin typeface="Canva Sans"/>
              </a:rPr>
              <a:t> activities - extra-curricular activities (binary: yes or no)</a:t>
            </a:r>
          </a:p>
          <a:p>
            <a:pPr>
              <a:lnSpc>
                <a:spcPts val="1676"/>
              </a:lnSpc>
            </a:pPr>
            <a:r>
              <a:rPr lang="en-US" sz="1197">
                <a:solidFill>
                  <a:srgbClr val="000000"/>
                </a:solidFill>
                <a:latin typeface="Canva Sans Bold"/>
              </a:rPr>
              <a:t>20</a:t>
            </a:r>
            <a:r>
              <a:rPr lang="en-US" sz="1197">
                <a:solidFill>
                  <a:srgbClr val="000000"/>
                </a:solidFill>
                <a:latin typeface="Canva Sans"/>
              </a:rPr>
              <a:t> nursery - attended nursery school (binary: yes or no)</a:t>
            </a:r>
          </a:p>
          <a:p>
            <a:pPr>
              <a:lnSpc>
                <a:spcPts val="1676"/>
              </a:lnSpc>
            </a:pPr>
            <a:r>
              <a:rPr lang="en-US" sz="1197">
                <a:solidFill>
                  <a:srgbClr val="000000"/>
                </a:solidFill>
                <a:latin typeface="Canva Sans Bold"/>
              </a:rPr>
              <a:t>21</a:t>
            </a:r>
            <a:r>
              <a:rPr lang="en-US" sz="1197">
                <a:solidFill>
                  <a:srgbClr val="000000"/>
                </a:solidFill>
                <a:latin typeface="Canva Sans"/>
              </a:rPr>
              <a:t> higher - wants to take higher education (binary: yes or no)</a:t>
            </a:r>
          </a:p>
          <a:p>
            <a:pPr>
              <a:lnSpc>
                <a:spcPts val="1676"/>
              </a:lnSpc>
            </a:pPr>
            <a:r>
              <a:rPr lang="en-US" sz="1197">
                <a:solidFill>
                  <a:srgbClr val="000000"/>
                </a:solidFill>
                <a:latin typeface="Canva Sans Bold"/>
              </a:rPr>
              <a:t>22</a:t>
            </a:r>
            <a:r>
              <a:rPr lang="en-US" sz="1197">
                <a:solidFill>
                  <a:srgbClr val="000000"/>
                </a:solidFill>
                <a:latin typeface="Canva Sans"/>
              </a:rPr>
              <a:t> internet - Internet access at home (binary: yes or no)</a:t>
            </a:r>
          </a:p>
          <a:p>
            <a:pPr>
              <a:lnSpc>
                <a:spcPts val="1676"/>
              </a:lnSpc>
            </a:pPr>
            <a:r>
              <a:rPr lang="en-US" sz="1197">
                <a:solidFill>
                  <a:srgbClr val="000000"/>
                </a:solidFill>
                <a:latin typeface="Canva Sans Bold"/>
              </a:rPr>
              <a:t>23</a:t>
            </a:r>
            <a:r>
              <a:rPr lang="en-US" sz="1197">
                <a:solidFill>
                  <a:srgbClr val="000000"/>
                </a:solidFill>
                <a:latin typeface="Canva Sans"/>
              </a:rPr>
              <a:t> romantic - with a romantic relationship (binary: yes or no)</a:t>
            </a:r>
          </a:p>
          <a:p>
            <a:pPr>
              <a:lnSpc>
                <a:spcPts val="1676"/>
              </a:lnSpc>
            </a:pPr>
            <a:r>
              <a:rPr lang="en-US" sz="1197">
                <a:solidFill>
                  <a:srgbClr val="000000"/>
                </a:solidFill>
                <a:latin typeface="Canva Sans Bold"/>
              </a:rPr>
              <a:t>24</a:t>
            </a:r>
            <a:r>
              <a:rPr lang="en-US" sz="1197">
                <a:solidFill>
                  <a:srgbClr val="000000"/>
                </a:solidFill>
                <a:latin typeface="Canva Sans"/>
              </a:rPr>
              <a:t> famrel - quality of family relationships (numeric: from 1 - very bad to 5 - excellent)</a:t>
            </a:r>
          </a:p>
          <a:p>
            <a:pPr>
              <a:lnSpc>
                <a:spcPts val="1676"/>
              </a:lnSpc>
            </a:pPr>
            <a:r>
              <a:rPr lang="en-US" sz="1197">
                <a:solidFill>
                  <a:srgbClr val="000000"/>
                </a:solidFill>
                <a:latin typeface="Canva Sans Bold"/>
              </a:rPr>
              <a:t>25</a:t>
            </a:r>
            <a:r>
              <a:rPr lang="en-US" sz="1197">
                <a:solidFill>
                  <a:srgbClr val="000000"/>
                </a:solidFill>
                <a:latin typeface="Canva Sans"/>
              </a:rPr>
              <a:t> freetime - free time after school (numeric: from 1 - very low to 5 - very high)</a:t>
            </a:r>
          </a:p>
          <a:p>
            <a:pPr>
              <a:lnSpc>
                <a:spcPts val="1676"/>
              </a:lnSpc>
            </a:pPr>
            <a:r>
              <a:rPr lang="en-US" sz="1197">
                <a:solidFill>
                  <a:srgbClr val="000000"/>
                </a:solidFill>
                <a:latin typeface="Canva Sans Bold"/>
              </a:rPr>
              <a:t>26</a:t>
            </a:r>
            <a:r>
              <a:rPr lang="en-US" sz="1197">
                <a:solidFill>
                  <a:srgbClr val="000000"/>
                </a:solidFill>
                <a:latin typeface="Canva Sans"/>
              </a:rPr>
              <a:t> goout - going out with friends (numeric: from 1 - very low to 5 - very high)</a:t>
            </a:r>
          </a:p>
          <a:p>
            <a:pPr>
              <a:lnSpc>
                <a:spcPts val="1676"/>
              </a:lnSpc>
            </a:pPr>
            <a:r>
              <a:rPr lang="en-US" sz="1197">
                <a:solidFill>
                  <a:srgbClr val="000000"/>
                </a:solidFill>
                <a:latin typeface="Canva Sans Bold"/>
              </a:rPr>
              <a:t>27</a:t>
            </a:r>
            <a:r>
              <a:rPr lang="en-US" sz="1197">
                <a:solidFill>
                  <a:srgbClr val="000000"/>
                </a:solidFill>
                <a:latin typeface="Canva Sans"/>
              </a:rPr>
              <a:t> Dalc - workday alcohol consumption (numeric: from 1 - very low to 5 - very high)</a:t>
            </a:r>
          </a:p>
          <a:p>
            <a:pPr>
              <a:lnSpc>
                <a:spcPts val="1676"/>
              </a:lnSpc>
            </a:pPr>
            <a:r>
              <a:rPr lang="en-US" sz="1197">
                <a:solidFill>
                  <a:srgbClr val="000000"/>
                </a:solidFill>
                <a:latin typeface="Canva Sans Bold"/>
              </a:rPr>
              <a:t>28</a:t>
            </a:r>
            <a:r>
              <a:rPr lang="en-US" sz="1197">
                <a:solidFill>
                  <a:srgbClr val="000000"/>
                </a:solidFill>
                <a:latin typeface="Canva Sans"/>
              </a:rPr>
              <a:t> Walc - weekend alcohol consumption (numeric: from 1 - very low to 5 - very high)</a:t>
            </a:r>
          </a:p>
          <a:p>
            <a:pPr>
              <a:lnSpc>
                <a:spcPts val="1676"/>
              </a:lnSpc>
            </a:pPr>
            <a:r>
              <a:rPr lang="en-US" sz="1197">
                <a:solidFill>
                  <a:srgbClr val="000000"/>
                </a:solidFill>
                <a:latin typeface="Canva Sans Bold"/>
              </a:rPr>
              <a:t>29</a:t>
            </a:r>
            <a:r>
              <a:rPr lang="en-US" sz="1197">
                <a:solidFill>
                  <a:srgbClr val="000000"/>
                </a:solidFill>
                <a:latin typeface="Canva Sans"/>
              </a:rPr>
              <a:t> health - current health status (numeric: from 1 - very bad to 5 - very good)</a:t>
            </a:r>
          </a:p>
          <a:p>
            <a:pPr>
              <a:lnSpc>
                <a:spcPts val="1676"/>
              </a:lnSpc>
            </a:pPr>
            <a:r>
              <a:rPr lang="en-US" sz="1197">
                <a:solidFill>
                  <a:srgbClr val="000000"/>
                </a:solidFill>
                <a:latin typeface="Canva Sans Bold"/>
              </a:rPr>
              <a:t>30</a:t>
            </a:r>
            <a:r>
              <a:rPr lang="en-US" sz="1197">
                <a:solidFill>
                  <a:srgbClr val="000000"/>
                </a:solidFill>
                <a:latin typeface="Canva Sans"/>
              </a:rPr>
              <a:t> absences - number of school absences (numeric: from 0 to 93)</a:t>
            </a:r>
          </a:p>
          <a:p>
            <a:pPr>
              <a:lnSpc>
                <a:spcPts val="1676"/>
              </a:lnSpc>
            </a:pPr>
          </a:p>
          <a:p>
            <a:pPr>
              <a:lnSpc>
                <a:spcPts val="1676"/>
              </a:lnSpc>
            </a:pPr>
            <a:r>
              <a:rPr lang="en-US" sz="1197">
                <a:solidFill>
                  <a:srgbClr val="404E50"/>
                </a:solidFill>
                <a:latin typeface="Canva Sans Bold"/>
              </a:rPr>
              <a:t># these grades are related with the course subject, Math or Portuguese:</a:t>
            </a:r>
          </a:p>
          <a:p>
            <a:pPr>
              <a:lnSpc>
                <a:spcPts val="1676"/>
              </a:lnSpc>
            </a:pPr>
            <a:r>
              <a:rPr lang="en-US" sz="1197">
                <a:solidFill>
                  <a:srgbClr val="000000"/>
                </a:solidFill>
                <a:latin typeface="Canva Sans Bold"/>
              </a:rPr>
              <a:t>31</a:t>
            </a:r>
            <a:r>
              <a:rPr lang="en-US" sz="1197">
                <a:solidFill>
                  <a:srgbClr val="000000"/>
                </a:solidFill>
                <a:latin typeface="Canva Sans"/>
              </a:rPr>
              <a:t> G1 - first period grade (numeric: from 0 to 20)</a:t>
            </a:r>
          </a:p>
          <a:p>
            <a:pPr>
              <a:lnSpc>
                <a:spcPts val="1676"/>
              </a:lnSpc>
            </a:pPr>
            <a:r>
              <a:rPr lang="en-US" sz="1197">
                <a:solidFill>
                  <a:srgbClr val="000000"/>
                </a:solidFill>
                <a:latin typeface="Canva Sans Bold"/>
              </a:rPr>
              <a:t>32</a:t>
            </a:r>
            <a:r>
              <a:rPr lang="en-US" sz="1197">
                <a:solidFill>
                  <a:srgbClr val="000000"/>
                </a:solidFill>
                <a:latin typeface="Canva Sans"/>
              </a:rPr>
              <a:t> G2 - second period grade (numeric: from 0 to 20)</a:t>
            </a:r>
          </a:p>
          <a:p>
            <a:pPr>
              <a:lnSpc>
                <a:spcPts val="1676"/>
              </a:lnSpc>
            </a:pPr>
            <a:r>
              <a:rPr lang="en-US" sz="1197">
                <a:solidFill>
                  <a:srgbClr val="000000"/>
                </a:solidFill>
                <a:latin typeface="Canva Sans Bold"/>
              </a:rPr>
              <a:t>33</a:t>
            </a:r>
            <a:r>
              <a:rPr lang="en-US" sz="1197">
                <a:solidFill>
                  <a:srgbClr val="000000"/>
                </a:solidFill>
                <a:latin typeface="Canva Sans"/>
              </a:rPr>
              <a:t> G3 - final grade (numeric: from 0 to 20, output target)</a:t>
            </a:r>
          </a:p>
        </p:txBody>
      </p:sp>
      <p:sp>
        <p:nvSpPr>
          <p:cNvPr name="TextBox 4" id="4"/>
          <p:cNvSpPr txBox="true"/>
          <p:nvPr/>
        </p:nvSpPr>
        <p:spPr>
          <a:xfrm rot="0">
            <a:off x="1657350" y="470195"/>
            <a:ext cx="14973300"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AN Angleton"/>
              </a:rPr>
              <a:t>Variables of our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a:off x="3065864" y="726081"/>
            <a:ext cx="11285631" cy="0"/>
          </a:xfrm>
          <a:prstGeom prst="line">
            <a:avLst/>
          </a:prstGeom>
          <a:ln cap="flat" w="38100">
            <a:solidFill>
              <a:srgbClr val="000000"/>
            </a:solidFill>
            <a:prstDash val="solid"/>
            <a:headEnd type="oval" len="lg" w="lg"/>
            <a:tailEnd type="oval" len="lg" w="lg"/>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41532" y="383274"/>
            <a:ext cx="6996164" cy="712337"/>
          </a:xfrm>
          <a:prstGeom prst="rect">
            <a:avLst/>
          </a:prstGeom>
        </p:spPr>
      </p:pic>
      <p:grpSp>
        <p:nvGrpSpPr>
          <p:cNvPr name="Group 5" id="5"/>
          <p:cNvGrpSpPr/>
          <p:nvPr/>
        </p:nvGrpSpPr>
        <p:grpSpPr>
          <a:xfrm rot="0">
            <a:off x="6567977" y="2586296"/>
            <a:ext cx="10190699" cy="3434415"/>
            <a:chOff x="0" y="0"/>
            <a:chExt cx="13587599" cy="4579220"/>
          </a:xfrm>
        </p:grpSpPr>
        <p:sp>
          <p:nvSpPr>
            <p:cNvPr name="TextBox 6" id="6"/>
            <p:cNvSpPr txBox="true"/>
            <p:nvPr/>
          </p:nvSpPr>
          <p:spPr>
            <a:xfrm rot="0">
              <a:off x="0" y="-57150"/>
              <a:ext cx="4411486" cy="4636370"/>
            </a:xfrm>
            <a:prstGeom prst="rect">
              <a:avLst/>
            </a:prstGeom>
          </p:spPr>
          <p:txBody>
            <a:bodyPr anchor="t" rtlCol="false" tIns="0" lIns="0" bIns="0" rIns="0">
              <a:spAutoFit/>
            </a:bodyPr>
            <a:lstStyle/>
            <a:p>
              <a:pPr>
                <a:lnSpc>
                  <a:spcPts val="3509"/>
                </a:lnSpc>
              </a:pPr>
            </a:p>
            <a:p>
              <a:pPr>
                <a:lnSpc>
                  <a:spcPts val="3509"/>
                </a:lnSpc>
              </a:pPr>
            </a:p>
            <a:p>
              <a:pPr marL="541170" indent="-270585" lvl="1">
                <a:lnSpc>
                  <a:spcPts val="3509"/>
                </a:lnSpc>
                <a:buFont typeface="Arial"/>
                <a:buChar char="•"/>
              </a:pPr>
              <a:r>
                <a:rPr lang="en-US" sz="2506">
                  <a:solidFill>
                    <a:srgbClr val="000000"/>
                  </a:solidFill>
                  <a:latin typeface="Solway"/>
                </a:rPr>
                <a:t>Confusion Matrix</a:t>
              </a:r>
            </a:p>
            <a:p>
              <a:pPr marL="541170" indent="-270585" lvl="1">
                <a:lnSpc>
                  <a:spcPts val="3509"/>
                </a:lnSpc>
                <a:buFont typeface="Arial"/>
                <a:buChar char="•"/>
              </a:pPr>
              <a:r>
                <a:rPr lang="en-US" sz="2506">
                  <a:solidFill>
                    <a:srgbClr val="000000"/>
                  </a:solidFill>
                  <a:latin typeface="Solway"/>
                </a:rPr>
                <a:t>Decision Tree</a:t>
              </a:r>
            </a:p>
            <a:p>
              <a:pPr marL="541170" indent="-270585" lvl="1">
                <a:lnSpc>
                  <a:spcPts val="3509"/>
                </a:lnSpc>
                <a:buFont typeface="Arial"/>
                <a:buChar char="•"/>
              </a:pPr>
              <a:r>
                <a:rPr lang="en-US" sz="2506">
                  <a:solidFill>
                    <a:srgbClr val="000000"/>
                  </a:solidFill>
                  <a:latin typeface="Solway"/>
                </a:rPr>
                <a:t>Boxplot</a:t>
              </a:r>
            </a:p>
            <a:p>
              <a:pPr marL="541170" indent="-270585" lvl="1">
                <a:lnSpc>
                  <a:spcPts val="3509"/>
                </a:lnSpc>
                <a:buFont typeface="Arial"/>
                <a:buChar char="•"/>
              </a:pPr>
              <a:r>
                <a:rPr lang="en-US" sz="2506">
                  <a:solidFill>
                    <a:srgbClr val="000000"/>
                  </a:solidFill>
                  <a:latin typeface="Solway"/>
                </a:rPr>
                <a:t>Violinplot</a:t>
              </a:r>
            </a:p>
            <a:p>
              <a:pPr marL="541170" indent="-270585" lvl="1">
                <a:lnSpc>
                  <a:spcPts val="3509"/>
                </a:lnSpc>
                <a:buFont typeface="Arial"/>
                <a:buChar char="•"/>
              </a:pPr>
              <a:r>
                <a:rPr lang="en-US" sz="2506">
                  <a:solidFill>
                    <a:srgbClr val="000000"/>
                  </a:solidFill>
                  <a:latin typeface="Solway"/>
                </a:rPr>
                <a:t>Scatterplot</a:t>
              </a:r>
            </a:p>
            <a:p>
              <a:pPr>
                <a:lnSpc>
                  <a:spcPts val="3509"/>
                </a:lnSpc>
                <a:spcBef>
                  <a:spcPct val="0"/>
                </a:spcBef>
              </a:pPr>
            </a:p>
          </p:txBody>
        </p:sp>
        <p:sp>
          <p:nvSpPr>
            <p:cNvPr name="TextBox 7" id="7"/>
            <p:cNvSpPr txBox="true"/>
            <p:nvPr/>
          </p:nvSpPr>
          <p:spPr>
            <a:xfrm rot="0">
              <a:off x="4937102" y="53431"/>
              <a:ext cx="4803068" cy="3461494"/>
            </a:xfrm>
            <a:prstGeom prst="rect">
              <a:avLst/>
            </a:prstGeom>
          </p:spPr>
          <p:txBody>
            <a:bodyPr anchor="t" rtlCol="false" tIns="0" lIns="0" bIns="0" rIns="0">
              <a:spAutoFit/>
            </a:bodyPr>
            <a:lstStyle/>
            <a:p>
              <a:pPr>
                <a:lnSpc>
                  <a:spcPts val="3481"/>
                </a:lnSpc>
              </a:pPr>
            </a:p>
            <a:p>
              <a:pPr>
                <a:lnSpc>
                  <a:spcPts val="3481"/>
                </a:lnSpc>
              </a:pPr>
            </a:p>
            <a:p>
              <a:pPr marL="536859" indent="-268429" lvl="1">
                <a:lnSpc>
                  <a:spcPts val="3481"/>
                </a:lnSpc>
                <a:buFont typeface="Arial"/>
                <a:buChar char="•"/>
              </a:pPr>
              <a:r>
                <a:rPr lang="en-US" sz="2486">
                  <a:solidFill>
                    <a:srgbClr val="000000"/>
                  </a:solidFill>
                  <a:latin typeface="Solway"/>
                </a:rPr>
                <a:t>Catplot</a:t>
              </a:r>
            </a:p>
            <a:p>
              <a:pPr marL="536859" indent="-268429" lvl="1">
                <a:lnSpc>
                  <a:spcPts val="3481"/>
                </a:lnSpc>
                <a:buFont typeface="Arial"/>
                <a:buChar char="•"/>
              </a:pPr>
              <a:r>
                <a:rPr lang="en-US" sz="2486">
                  <a:solidFill>
                    <a:srgbClr val="000000"/>
                  </a:solidFill>
                  <a:latin typeface="Solway"/>
                </a:rPr>
                <a:t>Histogram</a:t>
              </a:r>
            </a:p>
            <a:p>
              <a:pPr marL="536859" indent="-268429" lvl="1">
                <a:lnSpc>
                  <a:spcPts val="3481"/>
                </a:lnSpc>
                <a:buFont typeface="Arial"/>
                <a:buChar char="•"/>
              </a:pPr>
              <a:r>
                <a:rPr lang="en-US" sz="2486">
                  <a:solidFill>
                    <a:srgbClr val="000000"/>
                  </a:solidFill>
                  <a:latin typeface="Solway"/>
                </a:rPr>
                <a:t>Heatmap</a:t>
              </a:r>
            </a:p>
            <a:p>
              <a:pPr marL="536859" indent="-268429" lvl="1">
                <a:lnSpc>
                  <a:spcPts val="3481"/>
                </a:lnSpc>
                <a:buFont typeface="Arial"/>
                <a:buChar char="•"/>
              </a:pPr>
              <a:r>
                <a:rPr lang="en-US" sz="2486">
                  <a:solidFill>
                    <a:srgbClr val="000000"/>
                  </a:solidFill>
                  <a:latin typeface="Solway"/>
                </a:rPr>
                <a:t>Pairplot</a:t>
              </a:r>
            </a:p>
          </p:txBody>
        </p:sp>
        <p:sp>
          <p:nvSpPr>
            <p:cNvPr name="TextBox 8" id="8"/>
            <p:cNvSpPr txBox="true"/>
            <p:nvPr/>
          </p:nvSpPr>
          <p:spPr>
            <a:xfrm rot="0">
              <a:off x="367717" y="43906"/>
              <a:ext cx="4411486" cy="1138288"/>
            </a:xfrm>
            <a:prstGeom prst="rect">
              <a:avLst/>
            </a:prstGeom>
          </p:spPr>
          <p:txBody>
            <a:bodyPr anchor="t" rtlCol="false" tIns="0" lIns="0" bIns="0" rIns="0">
              <a:spAutoFit/>
            </a:bodyPr>
            <a:lstStyle/>
            <a:p>
              <a:pPr>
                <a:lnSpc>
                  <a:spcPts val="3509"/>
                </a:lnSpc>
              </a:pPr>
              <a:r>
                <a:rPr lang="en-US" sz="2506">
                  <a:solidFill>
                    <a:srgbClr val="000000"/>
                  </a:solidFill>
                  <a:latin typeface="Solway Bold"/>
                </a:rPr>
                <a:t>Comparison Models:</a:t>
              </a:r>
            </a:p>
            <a:p>
              <a:pPr>
                <a:lnSpc>
                  <a:spcPts val="3509"/>
                </a:lnSpc>
                <a:spcBef>
                  <a:spcPct val="0"/>
                </a:spcBef>
              </a:pPr>
            </a:p>
          </p:txBody>
        </p:sp>
        <p:sp>
          <p:nvSpPr>
            <p:cNvPr name="TextBox 9" id="9"/>
            <p:cNvSpPr txBox="true"/>
            <p:nvPr/>
          </p:nvSpPr>
          <p:spPr>
            <a:xfrm rot="0">
              <a:off x="8784531" y="108292"/>
              <a:ext cx="4803068" cy="3461494"/>
            </a:xfrm>
            <a:prstGeom prst="rect">
              <a:avLst/>
            </a:prstGeom>
          </p:spPr>
          <p:txBody>
            <a:bodyPr anchor="t" rtlCol="false" tIns="0" lIns="0" bIns="0" rIns="0">
              <a:spAutoFit/>
            </a:bodyPr>
            <a:lstStyle/>
            <a:p>
              <a:pPr>
                <a:lnSpc>
                  <a:spcPts val="3481"/>
                </a:lnSpc>
              </a:pPr>
            </a:p>
            <a:p>
              <a:pPr>
                <a:lnSpc>
                  <a:spcPts val="3481"/>
                </a:lnSpc>
              </a:pPr>
            </a:p>
            <a:p>
              <a:pPr marL="536859" indent="-268429" lvl="1">
                <a:lnSpc>
                  <a:spcPts val="3481"/>
                </a:lnSpc>
                <a:buFont typeface="Arial"/>
                <a:buChar char="•"/>
              </a:pPr>
              <a:r>
                <a:rPr lang="en-US" sz="2486">
                  <a:solidFill>
                    <a:srgbClr val="000000"/>
                  </a:solidFill>
                  <a:latin typeface="Solway"/>
                </a:rPr>
                <a:t>One hot encoding* </a:t>
              </a:r>
            </a:p>
            <a:p>
              <a:pPr marL="536859" indent="-268429" lvl="1">
                <a:lnSpc>
                  <a:spcPts val="3481"/>
                </a:lnSpc>
                <a:buFont typeface="Arial"/>
                <a:buChar char="•"/>
              </a:pPr>
              <a:r>
                <a:rPr lang="en-US" sz="2486">
                  <a:solidFill>
                    <a:srgbClr val="000000"/>
                  </a:solidFill>
                  <a:latin typeface="Solway"/>
                </a:rPr>
                <a:t>Elbow Plot*</a:t>
              </a:r>
            </a:p>
            <a:p>
              <a:pPr marL="536859" indent="-268429" lvl="1">
                <a:lnSpc>
                  <a:spcPts val="3481"/>
                </a:lnSpc>
                <a:buFont typeface="Arial"/>
                <a:buChar char="•"/>
              </a:pPr>
              <a:r>
                <a:rPr lang="en-US" sz="2486">
                  <a:solidFill>
                    <a:srgbClr val="000000"/>
                  </a:solidFill>
                  <a:latin typeface="Solway"/>
                </a:rPr>
                <a:t>Cross Validation*</a:t>
              </a:r>
            </a:p>
            <a:p>
              <a:pPr marL="536859" indent="-268429" lvl="1">
                <a:lnSpc>
                  <a:spcPts val="3481"/>
                </a:lnSpc>
                <a:buFont typeface="Arial"/>
                <a:buChar char="•"/>
              </a:pPr>
              <a:r>
                <a:rPr lang="en-US" sz="2486">
                  <a:solidFill>
                    <a:srgbClr val="000000"/>
                  </a:solidFill>
                  <a:latin typeface="Solway"/>
                </a:rPr>
                <a:t>Standard Scalar*</a:t>
              </a:r>
            </a:p>
          </p:txBody>
        </p:sp>
      </p:grpSp>
      <p:pic>
        <p:nvPicPr>
          <p:cNvPr name="Picture 10" id="10"/>
          <p:cNvPicPr>
            <a:picLocks noChangeAspect="true"/>
          </p:cNvPicPr>
          <p:nvPr/>
        </p:nvPicPr>
        <p:blipFill>
          <a:blip r:embed="rId5"/>
          <a:srcRect l="0" t="0" r="0" b="0"/>
          <a:stretch>
            <a:fillRect/>
          </a:stretch>
        </p:blipFill>
        <p:spPr>
          <a:xfrm flipH="false" flipV="false" rot="0">
            <a:off x="551095" y="6130026"/>
            <a:ext cx="2703961" cy="2839159"/>
          </a:xfrm>
          <a:prstGeom prst="rect">
            <a:avLst/>
          </a:prstGeom>
        </p:spPr>
      </p:pic>
      <p:pic>
        <p:nvPicPr>
          <p:cNvPr name="Picture 11" id="11"/>
          <p:cNvPicPr>
            <a:picLocks noChangeAspect="true"/>
          </p:cNvPicPr>
          <p:nvPr/>
        </p:nvPicPr>
        <p:blipFill>
          <a:blip r:embed="rId6"/>
          <a:srcRect l="879" t="0" r="68212" b="0"/>
          <a:stretch>
            <a:fillRect/>
          </a:stretch>
        </p:blipFill>
        <p:spPr>
          <a:xfrm flipH="false" flipV="false" rot="0">
            <a:off x="3316337" y="6130026"/>
            <a:ext cx="3286902" cy="2839159"/>
          </a:xfrm>
          <a:prstGeom prst="rect">
            <a:avLst/>
          </a:prstGeom>
        </p:spPr>
      </p:pic>
      <p:pic>
        <p:nvPicPr>
          <p:cNvPr name="Picture 12" id="12"/>
          <p:cNvPicPr>
            <a:picLocks noChangeAspect="true"/>
          </p:cNvPicPr>
          <p:nvPr/>
        </p:nvPicPr>
        <p:blipFill>
          <a:blip r:embed="rId6"/>
          <a:srcRect l="33402" t="0" r="34034" b="0"/>
          <a:stretch>
            <a:fillRect/>
          </a:stretch>
        </p:blipFill>
        <p:spPr>
          <a:xfrm flipH="false" flipV="false" rot="0">
            <a:off x="6664520" y="6130026"/>
            <a:ext cx="3462969" cy="2839159"/>
          </a:xfrm>
          <a:prstGeom prst="rect">
            <a:avLst/>
          </a:prstGeom>
        </p:spPr>
      </p:pic>
      <p:pic>
        <p:nvPicPr>
          <p:cNvPr name="Picture 13" id="13"/>
          <p:cNvPicPr>
            <a:picLocks noChangeAspect="true"/>
          </p:cNvPicPr>
          <p:nvPr/>
        </p:nvPicPr>
        <p:blipFill>
          <a:blip r:embed="rId6"/>
          <a:srcRect l="68212" t="0" r="212" b="0"/>
          <a:stretch>
            <a:fillRect/>
          </a:stretch>
        </p:blipFill>
        <p:spPr>
          <a:xfrm flipH="false" flipV="false" rot="0">
            <a:off x="10191257" y="6139135"/>
            <a:ext cx="3357879" cy="2839159"/>
          </a:xfrm>
          <a:prstGeom prst="rect">
            <a:avLst/>
          </a:prstGeom>
        </p:spPr>
      </p:pic>
      <p:sp>
        <p:nvSpPr>
          <p:cNvPr name="TextBox 14" id="14"/>
          <p:cNvSpPr txBox="true"/>
          <p:nvPr/>
        </p:nvSpPr>
        <p:spPr>
          <a:xfrm rot="0">
            <a:off x="882217" y="1199275"/>
            <a:ext cx="11166204" cy="1068186"/>
          </a:xfrm>
          <a:prstGeom prst="rect">
            <a:avLst/>
          </a:prstGeom>
        </p:spPr>
        <p:txBody>
          <a:bodyPr anchor="t" rtlCol="false" tIns="0" lIns="0" bIns="0" rIns="0">
            <a:spAutoFit/>
          </a:bodyPr>
          <a:lstStyle/>
          <a:p>
            <a:pPr>
              <a:lnSpc>
                <a:spcPts val="8703"/>
              </a:lnSpc>
            </a:pPr>
            <a:r>
              <a:rPr lang="en-US" sz="6216">
                <a:solidFill>
                  <a:srgbClr val="000000"/>
                </a:solidFill>
                <a:latin typeface="TAN Angleton"/>
              </a:rPr>
              <a:t>Models &amp; Algorithms</a:t>
            </a:r>
          </a:p>
        </p:txBody>
      </p:sp>
      <p:sp>
        <p:nvSpPr>
          <p:cNvPr name="TextBox 15" id="15"/>
          <p:cNvSpPr txBox="true"/>
          <p:nvPr/>
        </p:nvSpPr>
        <p:spPr>
          <a:xfrm rot="0">
            <a:off x="1014957" y="479452"/>
            <a:ext cx="1617678" cy="462831"/>
          </a:xfrm>
          <a:prstGeom prst="rect">
            <a:avLst/>
          </a:prstGeom>
        </p:spPr>
        <p:txBody>
          <a:bodyPr anchor="t" rtlCol="false" tIns="0" lIns="0" bIns="0" rIns="0">
            <a:spAutoFit/>
          </a:bodyPr>
          <a:lstStyle/>
          <a:p>
            <a:pPr>
              <a:lnSpc>
                <a:spcPts val="3749"/>
              </a:lnSpc>
            </a:pPr>
            <a:r>
              <a:rPr lang="en-US" sz="2677">
                <a:solidFill>
                  <a:srgbClr val="000000"/>
                </a:solidFill>
                <a:latin typeface="Solway"/>
              </a:rPr>
              <a:t>Analysis</a:t>
            </a:r>
          </a:p>
        </p:txBody>
      </p:sp>
      <p:sp>
        <p:nvSpPr>
          <p:cNvPr name="TextBox 16" id="16"/>
          <p:cNvSpPr txBox="true"/>
          <p:nvPr/>
        </p:nvSpPr>
        <p:spPr>
          <a:xfrm rot="0">
            <a:off x="10272909" y="557107"/>
            <a:ext cx="7463996" cy="326570"/>
          </a:xfrm>
          <a:prstGeom prst="rect">
            <a:avLst/>
          </a:prstGeom>
        </p:spPr>
        <p:txBody>
          <a:bodyPr anchor="t" rtlCol="false" tIns="0" lIns="0" bIns="0" rIns="0">
            <a:spAutoFit/>
          </a:bodyPr>
          <a:lstStyle/>
          <a:p>
            <a:pPr>
              <a:lnSpc>
                <a:spcPts val="2677"/>
              </a:lnSpc>
            </a:pPr>
            <a:r>
              <a:rPr lang="en-US" sz="1912">
                <a:solidFill>
                  <a:srgbClr val="000000"/>
                </a:solidFill>
                <a:latin typeface="Solway"/>
              </a:rPr>
              <a:t>How does lifestyle affects students' grades? </a:t>
            </a:r>
          </a:p>
        </p:txBody>
      </p:sp>
      <p:sp>
        <p:nvSpPr>
          <p:cNvPr name="TextBox 17" id="17"/>
          <p:cNvSpPr txBox="true"/>
          <p:nvPr/>
        </p:nvSpPr>
        <p:spPr>
          <a:xfrm rot="0">
            <a:off x="12048421" y="5719201"/>
            <a:ext cx="7361636" cy="263410"/>
          </a:xfrm>
          <a:prstGeom prst="rect">
            <a:avLst/>
          </a:prstGeom>
        </p:spPr>
        <p:txBody>
          <a:bodyPr anchor="t" rtlCol="false" tIns="0" lIns="0" bIns="0" rIns="0">
            <a:spAutoFit/>
          </a:bodyPr>
          <a:lstStyle/>
          <a:p>
            <a:pPr algn="ctr">
              <a:lnSpc>
                <a:spcPts val="2142"/>
              </a:lnSpc>
            </a:pPr>
            <a:r>
              <a:rPr lang="en-US" sz="1530">
                <a:solidFill>
                  <a:srgbClr val="000000"/>
                </a:solidFill>
                <a:latin typeface="Solway"/>
              </a:rPr>
              <a:t>* Out of Classroom Concepts </a:t>
            </a:r>
          </a:p>
        </p:txBody>
      </p:sp>
      <p:grpSp>
        <p:nvGrpSpPr>
          <p:cNvPr name="Group 18" id="18"/>
          <p:cNvGrpSpPr/>
          <p:nvPr/>
        </p:nvGrpSpPr>
        <p:grpSpPr>
          <a:xfrm rot="0">
            <a:off x="791121" y="2704721"/>
            <a:ext cx="4783008" cy="2902668"/>
            <a:chOff x="0" y="0"/>
            <a:chExt cx="6377345" cy="3870225"/>
          </a:xfrm>
        </p:grpSpPr>
        <p:sp>
          <p:nvSpPr>
            <p:cNvPr name="TextBox 19" id="19"/>
            <p:cNvSpPr txBox="true"/>
            <p:nvPr/>
          </p:nvSpPr>
          <p:spPr>
            <a:xfrm rot="0">
              <a:off x="0" y="991744"/>
              <a:ext cx="6058628" cy="2878480"/>
            </a:xfrm>
            <a:prstGeom prst="rect">
              <a:avLst/>
            </a:prstGeom>
          </p:spPr>
          <p:txBody>
            <a:bodyPr anchor="t" rtlCol="false" tIns="0" lIns="0" bIns="0" rIns="0">
              <a:spAutoFit/>
            </a:bodyPr>
            <a:lstStyle/>
            <a:p>
              <a:pPr marL="536859" indent="-268429" lvl="1">
                <a:lnSpc>
                  <a:spcPts val="3481"/>
                </a:lnSpc>
                <a:buFont typeface="Arial"/>
                <a:buChar char="•"/>
              </a:pPr>
              <a:r>
                <a:rPr lang="en-US" sz="2486">
                  <a:solidFill>
                    <a:srgbClr val="000000"/>
                  </a:solidFill>
                  <a:latin typeface="Solway"/>
                </a:rPr>
                <a:t>Linear regression</a:t>
              </a:r>
            </a:p>
            <a:p>
              <a:pPr marL="536859" indent="-268429" lvl="1">
                <a:lnSpc>
                  <a:spcPts val="3481"/>
                </a:lnSpc>
                <a:buFont typeface="Arial"/>
                <a:buChar char="•"/>
              </a:pPr>
              <a:r>
                <a:rPr lang="en-US" sz="2486">
                  <a:solidFill>
                    <a:srgbClr val="000000"/>
                  </a:solidFill>
                  <a:latin typeface="Solway"/>
                </a:rPr>
                <a:t>Classification Tree</a:t>
              </a:r>
            </a:p>
            <a:p>
              <a:pPr marL="536859" indent="-268429" lvl="1">
                <a:lnSpc>
                  <a:spcPts val="3481"/>
                </a:lnSpc>
                <a:buFont typeface="Arial"/>
                <a:buChar char="•"/>
              </a:pPr>
              <a:r>
                <a:rPr lang="en-US" sz="2486">
                  <a:solidFill>
                    <a:srgbClr val="000000"/>
                  </a:solidFill>
                  <a:latin typeface="Solway"/>
                </a:rPr>
                <a:t>K-means clustering*</a:t>
              </a:r>
            </a:p>
            <a:p>
              <a:pPr marL="536859" indent="-268429" lvl="1">
                <a:lnSpc>
                  <a:spcPts val="3481"/>
                </a:lnSpc>
                <a:buFont typeface="Arial"/>
                <a:buChar char="•"/>
              </a:pPr>
              <a:r>
                <a:rPr lang="en-US" sz="2486">
                  <a:solidFill>
                    <a:srgbClr val="000000"/>
                  </a:solidFill>
                  <a:latin typeface="Solway"/>
                </a:rPr>
                <a:t>XGBoost (Decision Tree)*</a:t>
              </a:r>
            </a:p>
            <a:p>
              <a:pPr marL="536859" indent="-268429" lvl="1">
                <a:lnSpc>
                  <a:spcPts val="3481"/>
                </a:lnSpc>
                <a:buFont typeface="Arial"/>
                <a:buChar char="•"/>
              </a:pPr>
              <a:r>
                <a:rPr lang="en-US" sz="2486">
                  <a:solidFill>
                    <a:srgbClr val="000000"/>
                  </a:solidFill>
                  <a:latin typeface="Solway"/>
                </a:rPr>
                <a:t>Neural Network*</a:t>
              </a:r>
            </a:p>
          </p:txBody>
        </p:sp>
        <p:sp>
          <p:nvSpPr>
            <p:cNvPr name="TextBox 20" id="20"/>
            <p:cNvSpPr txBox="true"/>
            <p:nvPr/>
          </p:nvSpPr>
          <p:spPr>
            <a:xfrm rot="0">
              <a:off x="318716" y="-47625"/>
              <a:ext cx="6058628" cy="546425"/>
            </a:xfrm>
            <a:prstGeom prst="rect">
              <a:avLst/>
            </a:prstGeom>
          </p:spPr>
          <p:txBody>
            <a:bodyPr anchor="t" rtlCol="false" tIns="0" lIns="0" bIns="0" rIns="0">
              <a:spAutoFit/>
            </a:bodyPr>
            <a:lstStyle/>
            <a:p>
              <a:pPr>
                <a:lnSpc>
                  <a:spcPts val="3481"/>
                </a:lnSpc>
              </a:pPr>
              <a:r>
                <a:rPr lang="en-US" sz="2486">
                  <a:solidFill>
                    <a:srgbClr val="000000"/>
                  </a:solidFill>
                  <a:latin typeface="Solway Bold"/>
                </a:rPr>
                <a:t>Algorithms:</a:t>
              </a:r>
            </a:p>
          </p:txBody>
        </p:sp>
      </p:grpSp>
      <p:pic>
        <p:nvPicPr>
          <p:cNvPr name="Picture 21" id="21"/>
          <p:cNvPicPr>
            <a:picLocks noChangeAspect="true"/>
          </p:cNvPicPr>
          <p:nvPr/>
        </p:nvPicPr>
        <p:blipFill>
          <a:blip r:embed="rId7"/>
          <a:srcRect l="0" t="0" r="0" b="0"/>
          <a:stretch>
            <a:fillRect/>
          </a:stretch>
        </p:blipFill>
        <p:spPr>
          <a:xfrm flipH="false" flipV="false" rot="0">
            <a:off x="13612903" y="6139135"/>
            <a:ext cx="3521092" cy="283915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3694649" y="4061078"/>
            <a:ext cx="5154793" cy="0"/>
          </a:xfrm>
          <a:prstGeom prst="line">
            <a:avLst/>
          </a:prstGeom>
          <a:ln cap="rnd" w="19050">
            <a:solidFill>
              <a:srgbClr val="000000"/>
            </a:solidFill>
            <a:prstDash val="solid"/>
            <a:headEnd type="none" len="sm" w="sm"/>
            <a:tailEnd type="none" len="sm" w="sm"/>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3372476"/>
            <a:ext cx="329724" cy="329724"/>
          </a:xfrm>
          <a:prstGeom prst="rect">
            <a:avLst/>
          </a:prstGeom>
        </p:spPr>
      </p:pic>
      <p:grpSp>
        <p:nvGrpSpPr>
          <p:cNvPr name="Group 5" id="5"/>
          <p:cNvGrpSpPr/>
          <p:nvPr/>
        </p:nvGrpSpPr>
        <p:grpSpPr>
          <a:xfrm rot="0">
            <a:off x="1028700" y="2117440"/>
            <a:ext cx="1447161" cy="4096897"/>
            <a:chOff x="0" y="0"/>
            <a:chExt cx="1929548" cy="5462529"/>
          </a:xfrm>
        </p:grpSpPr>
        <p:pic>
          <p:nvPicPr>
            <p:cNvPr name="Picture 6" id="6"/>
            <p:cNvPicPr>
              <a:picLocks noChangeAspect="true"/>
            </p:cNvPicPr>
            <p:nvPr/>
          </p:nvPicPr>
          <p:blipFill>
            <a:blip r:embed="rId5"/>
            <a:srcRect l="10259" t="0" r="36854" b="0"/>
            <a:stretch>
              <a:fillRect/>
            </a:stretch>
          </p:blipFill>
          <p:spPr>
            <a:xfrm flipH="false" flipV="false">
              <a:off x="0" y="0"/>
              <a:ext cx="1929548" cy="5462529"/>
            </a:xfrm>
            <a:prstGeom prst="rect">
              <a:avLst/>
            </a:prstGeom>
          </p:spPr>
        </p:pic>
      </p:grpSp>
      <p:grpSp>
        <p:nvGrpSpPr>
          <p:cNvPr name="Group 7" id="7"/>
          <p:cNvGrpSpPr/>
          <p:nvPr/>
        </p:nvGrpSpPr>
        <p:grpSpPr>
          <a:xfrm rot="0">
            <a:off x="10068231" y="5731633"/>
            <a:ext cx="2606171" cy="3307737"/>
            <a:chOff x="0" y="0"/>
            <a:chExt cx="3474895" cy="4410317"/>
          </a:xfrm>
        </p:grpSpPr>
        <p:pic>
          <p:nvPicPr>
            <p:cNvPr name="Picture 8" id="8"/>
            <p:cNvPicPr>
              <a:picLocks noChangeAspect="true"/>
            </p:cNvPicPr>
            <p:nvPr/>
          </p:nvPicPr>
          <p:blipFill>
            <a:blip r:embed="rId6"/>
            <a:srcRect l="0" t="7693" r="0" b="7693"/>
            <a:stretch>
              <a:fillRect/>
            </a:stretch>
          </p:blipFill>
          <p:spPr>
            <a:xfrm flipH="false" flipV="false">
              <a:off x="0" y="0"/>
              <a:ext cx="3474895" cy="4410317"/>
            </a:xfrm>
            <a:prstGeom prst="rect">
              <a:avLst/>
            </a:prstGeom>
          </p:spPr>
        </p:pic>
      </p:grpSp>
      <p:grpSp>
        <p:nvGrpSpPr>
          <p:cNvPr name="Group 9" id="9"/>
          <p:cNvGrpSpPr/>
          <p:nvPr/>
        </p:nvGrpSpPr>
        <p:grpSpPr>
          <a:xfrm rot="0">
            <a:off x="13011963" y="5731633"/>
            <a:ext cx="4247337" cy="3307737"/>
            <a:chOff x="0" y="0"/>
            <a:chExt cx="5663116" cy="4410317"/>
          </a:xfrm>
        </p:grpSpPr>
        <p:pic>
          <p:nvPicPr>
            <p:cNvPr name="Picture 10" id="10"/>
            <p:cNvPicPr>
              <a:picLocks noChangeAspect="true"/>
            </p:cNvPicPr>
            <p:nvPr/>
          </p:nvPicPr>
          <p:blipFill>
            <a:blip r:embed="rId7"/>
            <a:srcRect l="7454" t="8816" r="0" b="43135"/>
            <a:stretch>
              <a:fillRect/>
            </a:stretch>
          </p:blipFill>
          <p:spPr>
            <a:xfrm flipH="false" flipV="false">
              <a:off x="0" y="0"/>
              <a:ext cx="5663116" cy="4410317"/>
            </a:xfrm>
            <a:prstGeom prst="rect">
              <a:avLst/>
            </a:prstGeom>
          </p:spPr>
        </p:pic>
      </p:grpSp>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93501" y="796216"/>
            <a:ext cx="765799" cy="765799"/>
          </a:xfrm>
          <a:prstGeom prst="rect">
            <a:avLst/>
          </a:prstGeom>
        </p:spPr>
      </p:pic>
      <p:sp>
        <p:nvSpPr>
          <p:cNvPr name="AutoShape 12" id="12"/>
          <p:cNvSpPr/>
          <p:nvPr/>
        </p:nvSpPr>
        <p:spPr>
          <a:xfrm rot="0">
            <a:off x="14153794" y="1424781"/>
            <a:ext cx="1858085" cy="0"/>
          </a:xfrm>
          <a:prstGeom prst="line">
            <a:avLst/>
          </a:prstGeom>
          <a:ln cap="rnd" w="19050">
            <a:solidFill>
              <a:srgbClr val="000000"/>
            </a:solidFill>
            <a:prstDash val="solid"/>
            <a:headEnd type="none" len="sm" w="sm"/>
            <a:tailEnd type="none" len="sm" w="sm"/>
          </a:ln>
        </p:spPr>
      </p:sp>
      <p:sp>
        <p:nvSpPr>
          <p:cNvPr name="TextBox 13" id="13"/>
          <p:cNvSpPr txBox="true"/>
          <p:nvPr/>
        </p:nvSpPr>
        <p:spPr>
          <a:xfrm rot="0">
            <a:off x="1028700" y="1073944"/>
            <a:ext cx="3432610" cy="330200"/>
          </a:xfrm>
          <a:prstGeom prst="rect">
            <a:avLst/>
          </a:prstGeom>
        </p:spPr>
        <p:txBody>
          <a:bodyPr anchor="t" rtlCol="false" tIns="0" lIns="0" bIns="0" rIns="0">
            <a:spAutoFit/>
          </a:bodyPr>
          <a:lstStyle/>
          <a:p>
            <a:pPr>
              <a:lnSpc>
                <a:spcPts val="2499"/>
              </a:lnSpc>
              <a:spcBef>
                <a:spcPct val="0"/>
              </a:spcBef>
            </a:pPr>
            <a:r>
              <a:rPr lang="en-US" sz="2499">
                <a:solidFill>
                  <a:srgbClr val="000000"/>
                </a:solidFill>
                <a:latin typeface="Garet Bold"/>
              </a:rPr>
              <a:t>SC1015 PROJECT</a:t>
            </a:r>
          </a:p>
        </p:txBody>
      </p:sp>
      <p:sp>
        <p:nvSpPr>
          <p:cNvPr name="TextBox 14" id="14"/>
          <p:cNvSpPr txBox="true"/>
          <p:nvPr/>
        </p:nvSpPr>
        <p:spPr>
          <a:xfrm rot="0">
            <a:off x="10928717" y="2911762"/>
            <a:ext cx="6330583" cy="933450"/>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Garet Bold"/>
              </a:rPr>
              <a:t>TABLE OF</a:t>
            </a:r>
          </a:p>
        </p:txBody>
      </p:sp>
      <p:sp>
        <p:nvSpPr>
          <p:cNvPr name="TextBox 15" id="15"/>
          <p:cNvSpPr txBox="true"/>
          <p:nvPr/>
        </p:nvSpPr>
        <p:spPr>
          <a:xfrm rot="0">
            <a:off x="10928717" y="3997612"/>
            <a:ext cx="6330583" cy="942975"/>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RoxboroughCF Italics"/>
              </a:rPr>
              <a:t>Contents</a:t>
            </a:r>
          </a:p>
        </p:txBody>
      </p:sp>
      <p:sp>
        <p:nvSpPr>
          <p:cNvPr name="TextBox 16" id="16"/>
          <p:cNvSpPr txBox="true"/>
          <p:nvPr/>
        </p:nvSpPr>
        <p:spPr>
          <a:xfrm rot="0">
            <a:off x="3694649" y="3280798"/>
            <a:ext cx="4789179" cy="560705"/>
          </a:xfrm>
          <a:prstGeom prst="rect">
            <a:avLst/>
          </a:prstGeom>
        </p:spPr>
        <p:txBody>
          <a:bodyPr anchor="t" rtlCol="false" tIns="0" lIns="0" bIns="0" rIns="0">
            <a:spAutoFit/>
          </a:bodyPr>
          <a:lstStyle/>
          <a:p>
            <a:pPr>
              <a:lnSpc>
                <a:spcPts val="2199"/>
              </a:lnSpc>
            </a:pPr>
            <a:r>
              <a:rPr lang="en-US" sz="2199" spc="439">
                <a:solidFill>
                  <a:srgbClr val="000000"/>
                </a:solidFill>
                <a:latin typeface="Garet"/>
              </a:rPr>
              <a:t>01. EXPLORATORY DATA</a:t>
            </a:r>
          </a:p>
          <a:p>
            <a:pPr>
              <a:lnSpc>
                <a:spcPts val="2199"/>
              </a:lnSpc>
              <a:spcBef>
                <a:spcPct val="0"/>
              </a:spcBef>
            </a:pPr>
            <a:r>
              <a:rPr lang="en-US" sz="2199" spc="439">
                <a:solidFill>
                  <a:srgbClr val="000000"/>
                </a:solidFill>
                <a:latin typeface="Garet"/>
              </a:rPr>
              <a:t>     ANALYSIS</a:t>
            </a:r>
          </a:p>
        </p:txBody>
      </p:sp>
      <p:sp>
        <p:nvSpPr>
          <p:cNvPr name="TextBox 17" id="17"/>
          <p:cNvSpPr txBox="true"/>
          <p:nvPr/>
        </p:nvSpPr>
        <p:spPr>
          <a:xfrm rot="0">
            <a:off x="8460719" y="1064816"/>
            <a:ext cx="1754124"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COVER</a:t>
            </a:r>
          </a:p>
        </p:txBody>
      </p:sp>
      <p:sp>
        <p:nvSpPr>
          <p:cNvPr name="TextBox 18" id="18"/>
          <p:cNvSpPr txBox="true"/>
          <p:nvPr/>
        </p:nvSpPr>
        <p:spPr>
          <a:xfrm rot="0">
            <a:off x="10313556" y="1064816"/>
            <a:ext cx="3452208"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INTRODUCTION</a:t>
            </a:r>
          </a:p>
        </p:txBody>
      </p:sp>
      <p:sp>
        <p:nvSpPr>
          <p:cNvPr name="TextBox 19" id="19"/>
          <p:cNvSpPr txBox="true"/>
          <p:nvPr/>
        </p:nvSpPr>
        <p:spPr>
          <a:xfrm rot="0">
            <a:off x="13864478" y="1064816"/>
            <a:ext cx="2436717"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CONTENTS</a:t>
            </a:r>
          </a:p>
        </p:txBody>
      </p:sp>
      <p:sp>
        <p:nvSpPr>
          <p:cNvPr name="TextBox 20" id="20"/>
          <p:cNvSpPr txBox="true"/>
          <p:nvPr/>
        </p:nvSpPr>
        <p:spPr>
          <a:xfrm rot="0">
            <a:off x="16581100" y="1067991"/>
            <a:ext cx="590600"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000000"/>
                </a:solidFill>
                <a:latin typeface="Garet"/>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3694649" y="4061078"/>
            <a:ext cx="5154793" cy="0"/>
          </a:xfrm>
          <a:prstGeom prst="line">
            <a:avLst/>
          </a:prstGeom>
          <a:ln cap="rnd" w="19050">
            <a:solidFill>
              <a:srgbClr val="000000"/>
            </a:solidFill>
            <a:prstDash val="solid"/>
            <a:headEnd type="none" len="sm" w="sm"/>
            <a:tailEnd type="none" len="sm" w="sm"/>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3372476"/>
            <a:ext cx="329724" cy="329724"/>
          </a:xfrm>
          <a:prstGeom prst="rect">
            <a:avLst/>
          </a:prstGeom>
        </p:spPr>
      </p:pic>
      <p:sp>
        <p:nvSpPr>
          <p:cNvPr name="AutoShape 5" id="5"/>
          <p:cNvSpPr/>
          <p:nvPr/>
        </p:nvSpPr>
        <p:spPr>
          <a:xfrm rot="0">
            <a:off x="3694649" y="5127608"/>
            <a:ext cx="5154793" cy="0"/>
          </a:xfrm>
          <a:prstGeom prst="line">
            <a:avLst/>
          </a:prstGeom>
          <a:ln cap="rnd" w="19050">
            <a:solidFill>
              <a:srgbClr val="000000"/>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4439006"/>
            <a:ext cx="329724" cy="329724"/>
          </a:xfrm>
          <a:prstGeom prst="rect">
            <a:avLst/>
          </a:prstGeom>
        </p:spPr>
      </p:pic>
      <p:grpSp>
        <p:nvGrpSpPr>
          <p:cNvPr name="Group 7" id="7"/>
          <p:cNvGrpSpPr/>
          <p:nvPr/>
        </p:nvGrpSpPr>
        <p:grpSpPr>
          <a:xfrm rot="0">
            <a:off x="1028700" y="2117440"/>
            <a:ext cx="1447161" cy="4096897"/>
            <a:chOff x="0" y="0"/>
            <a:chExt cx="1929548" cy="5462529"/>
          </a:xfrm>
        </p:grpSpPr>
        <p:pic>
          <p:nvPicPr>
            <p:cNvPr name="Picture 8" id="8"/>
            <p:cNvPicPr>
              <a:picLocks noChangeAspect="true"/>
            </p:cNvPicPr>
            <p:nvPr/>
          </p:nvPicPr>
          <p:blipFill>
            <a:blip r:embed="rId5"/>
            <a:srcRect l="10259" t="0" r="36854" b="0"/>
            <a:stretch>
              <a:fillRect/>
            </a:stretch>
          </p:blipFill>
          <p:spPr>
            <a:xfrm flipH="false" flipV="false">
              <a:off x="0" y="0"/>
              <a:ext cx="1929548" cy="5462529"/>
            </a:xfrm>
            <a:prstGeom prst="rect">
              <a:avLst/>
            </a:prstGeom>
          </p:spPr>
        </p:pic>
      </p:grpSp>
      <p:grpSp>
        <p:nvGrpSpPr>
          <p:cNvPr name="Group 9" id="9"/>
          <p:cNvGrpSpPr/>
          <p:nvPr/>
        </p:nvGrpSpPr>
        <p:grpSpPr>
          <a:xfrm rot="0">
            <a:off x="10068231" y="5731633"/>
            <a:ext cx="2606171" cy="3307737"/>
            <a:chOff x="0" y="0"/>
            <a:chExt cx="3474895" cy="4410317"/>
          </a:xfrm>
        </p:grpSpPr>
        <p:pic>
          <p:nvPicPr>
            <p:cNvPr name="Picture 10" id="10"/>
            <p:cNvPicPr>
              <a:picLocks noChangeAspect="true"/>
            </p:cNvPicPr>
            <p:nvPr/>
          </p:nvPicPr>
          <p:blipFill>
            <a:blip r:embed="rId6"/>
            <a:srcRect l="0" t="7693" r="0" b="7693"/>
            <a:stretch>
              <a:fillRect/>
            </a:stretch>
          </p:blipFill>
          <p:spPr>
            <a:xfrm flipH="false" flipV="false">
              <a:off x="0" y="0"/>
              <a:ext cx="3474895" cy="4410317"/>
            </a:xfrm>
            <a:prstGeom prst="rect">
              <a:avLst/>
            </a:prstGeom>
          </p:spPr>
        </p:pic>
      </p:grpSp>
      <p:grpSp>
        <p:nvGrpSpPr>
          <p:cNvPr name="Group 11" id="11"/>
          <p:cNvGrpSpPr/>
          <p:nvPr/>
        </p:nvGrpSpPr>
        <p:grpSpPr>
          <a:xfrm rot="0">
            <a:off x="13011963" y="5731633"/>
            <a:ext cx="4247337" cy="3307737"/>
            <a:chOff x="0" y="0"/>
            <a:chExt cx="5663116" cy="4410317"/>
          </a:xfrm>
        </p:grpSpPr>
        <p:pic>
          <p:nvPicPr>
            <p:cNvPr name="Picture 12" id="12"/>
            <p:cNvPicPr>
              <a:picLocks noChangeAspect="true"/>
            </p:cNvPicPr>
            <p:nvPr/>
          </p:nvPicPr>
          <p:blipFill>
            <a:blip r:embed="rId7"/>
            <a:srcRect l="7454" t="8816" r="0" b="43135"/>
            <a:stretch>
              <a:fillRect/>
            </a:stretch>
          </p:blipFill>
          <p:spPr>
            <a:xfrm flipH="false" flipV="false">
              <a:off x="0" y="0"/>
              <a:ext cx="5663116" cy="4410317"/>
            </a:xfrm>
            <a:prstGeom prst="rect">
              <a:avLst/>
            </a:prstGeom>
          </p:spPr>
        </p:pic>
      </p:grpSp>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93501" y="796216"/>
            <a:ext cx="765799" cy="765799"/>
          </a:xfrm>
          <a:prstGeom prst="rect">
            <a:avLst/>
          </a:prstGeom>
        </p:spPr>
      </p:pic>
      <p:sp>
        <p:nvSpPr>
          <p:cNvPr name="AutoShape 14" id="14"/>
          <p:cNvSpPr/>
          <p:nvPr/>
        </p:nvSpPr>
        <p:spPr>
          <a:xfrm rot="0">
            <a:off x="14153794" y="1424781"/>
            <a:ext cx="1858085" cy="0"/>
          </a:xfrm>
          <a:prstGeom prst="line">
            <a:avLst/>
          </a:prstGeom>
          <a:ln cap="rnd" w="19050">
            <a:solidFill>
              <a:srgbClr val="000000"/>
            </a:solidFill>
            <a:prstDash val="solid"/>
            <a:headEnd type="none" len="sm" w="sm"/>
            <a:tailEnd type="none" len="sm" w="sm"/>
          </a:ln>
        </p:spPr>
      </p:sp>
      <p:sp>
        <p:nvSpPr>
          <p:cNvPr name="TextBox 15" id="15"/>
          <p:cNvSpPr txBox="true"/>
          <p:nvPr/>
        </p:nvSpPr>
        <p:spPr>
          <a:xfrm rot="0">
            <a:off x="1028700" y="1073944"/>
            <a:ext cx="3432610" cy="330200"/>
          </a:xfrm>
          <a:prstGeom prst="rect">
            <a:avLst/>
          </a:prstGeom>
        </p:spPr>
        <p:txBody>
          <a:bodyPr anchor="t" rtlCol="false" tIns="0" lIns="0" bIns="0" rIns="0">
            <a:spAutoFit/>
          </a:bodyPr>
          <a:lstStyle/>
          <a:p>
            <a:pPr>
              <a:lnSpc>
                <a:spcPts val="2499"/>
              </a:lnSpc>
              <a:spcBef>
                <a:spcPct val="0"/>
              </a:spcBef>
            </a:pPr>
            <a:r>
              <a:rPr lang="en-US" sz="2499">
                <a:solidFill>
                  <a:srgbClr val="000000"/>
                </a:solidFill>
                <a:latin typeface="Garet Bold"/>
              </a:rPr>
              <a:t>SC1015 PROJECT</a:t>
            </a:r>
          </a:p>
        </p:txBody>
      </p:sp>
      <p:sp>
        <p:nvSpPr>
          <p:cNvPr name="TextBox 16" id="16"/>
          <p:cNvSpPr txBox="true"/>
          <p:nvPr/>
        </p:nvSpPr>
        <p:spPr>
          <a:xfrm rot="0">
            <a:off x="10928717" y="2911762"/>
            <a:ext cx="6330583" cy="933450"/>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Garet Bold"/>
              </a:rPr>
              <a:t>TABLE OF</a:t>
            </a:r>
          </a:p>
        </p:txBody>
      </p:sp>
      <p:sp>
        <p:nvSpPr>
          <p:cNvPr name="TextBox 17" id="17"/>
          <p:cNvSpPr txBox="true"/>
          <p:nvPr/>
        </p:nvSpPr>
        <p:spPr>
          <a:xfrm rot="0">
            <a:off x="10928717" y="3997612"/>
            <a:ext cx="6330583" cy="942975"/>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RoxboroughCF Italics"/>
              </a:rPr>
              <a:t>Contents</a:t>
            </a:r>
          </a:p>
        </p:txBody>
      </p:sp>
      <p:sp>
        <p:nvSpPr>
          <p:cNvPr name="TextBox 18" id="18"/>
          <p:cNvSpPr txBox="true"/>
          <p:nvPr/>
        </p:nvSpPr>
        <p:spPr>
          <a:xfrm rot="0">
            <a:off x="3694649" y="3280798"/>
            <a:ext cx="4789179" cy="560705"/>
          </a:xfrm>
          <a:prstGeom prst="rect">
            <a:avLst/>
          </a:prstGeom>
        </p:spPr>
        <p:txBody>
          <a:bodyPr anchor="t" rtlCol="false" tIns="0" lIns="0" bIns="0" rIns="0">
            <a:spAutoFit/>
          </a:bodyPr>
          <a:lstStyle/>
          <a:p>
            <a:pPr>
              <a:lnSpc>
                <a:spcPts val="2199"/>
              </a:lnSpc>
            </a:pPr>
            <a:r>
              <a:rPr lang="en-US" sz="2199" spc="439">
                <a:solidFill>
                  <a:srgbClr val="000000"/>
                </a:solidFill>
                <a:latin typeface="Garet"/>
              </a:rPr>
              <a:t>01. EXPLORATORY DATA</a:t>
            </a:r>
          </a:p>
          <a:p>
            <a:pPr>
              <a:lnSpc>
                <a:spcPts val="2199"/>
              </a:lnSpc>
              <a:spcBef>
                <a:spcPct val="0"/>
              </a:spcBef>
            </a:pPr>
            <a:r>
              <a:rPr lang="en-US" sz="2199" spc="439">
                <a:solidFill>
                  <a:srgbClr val="000000"/>
                </a:solidFill>
                <a:latin typeface="Garet"/>
              </a:rPr>
              <a:t>     ANALYSIS</a:t>
            </a:r>
          </a:p>
        </p:txBody>
      </p:sp>
      <p:sp>
        <p:nvSpPr>
          <p:cNvPr name="TextBox 19" id="19"/>
          <p:cNvSpPr txBox="true"/>
          <p:nvPr/>
        </p:nvSpPr>
        <p:spPr>
          <a:xfrm rot="0">
            <a:off x="3637499" y="4472423"/>
            <a:ext cx="5643132" cy="291465"/>
          </a:xfrm>
          <a:prstGeom prst="rect">
            <a:avLst/>
          </a:prstGeom>
        </p:spPr>
        <p:txBody>
          <a:bodyPr anchor="t" rtlCol="false" tIns="0" lIns="0" bIns="0" rIns="0">
            <a:spAutoFit/>
          </a:bodyPr>
          <a:lstStyle/>
          <a:p>
            <a:pPr>
              <a:lnSpc>
                <a:spcPts val="2100"/>
              </a:lnSpc>
              <a:spcBef>
                <a:spcPct val="0"/>
              </a:spcBef>
            </a:pPr>
            <a:r>
              <a:rPr lang="en-US" sz="2100" spc="420">
                <a:solidFill>
                  <a:srgbClr val="000000"/>
                </a:solidFill>
                <a:latin typeface="Garet"/>
              </a:rPr>
              <a:t>02. K-MEANS CLUSTERING</a:t>
            </a:r>
          </a:p>
        </p:txBody>
      </p:sp>
      <p:sp>
        <p:nvSpPr>
          <p:cNvPr name="TextBox 20" id="20"/>
          <p:cNvSpPr txBox="true"/>
          <p:nvPr/>
        </p:nvSpPr>
        <p:spPr>
          <a:xfrm rot="0">
            <a:off x="8460719" y="1064816"/>
            <a:ext cx="1754124"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COVER</a:t>
            </a:r>
          </a:p>
        </p:txBody>
      </p:sp>
      <p:sp>
        <p:nvSpPr>
          <p:cNvPr name="TextBox 21" id="21"/>
          <p:cNvSpPr txBox="true"/>
          <p:nvPr/>
        </p:nvSpPr>
        <p:spPr>
          <a:xfrm rot="0">
            <a:off x="10313556" y="1064816"/>
            <a:ext cx="3452208"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INTRODUCTION</a:t>
            </a:r>
          </a:p>
        </p:txBody>
      </p:sp>
      <p:sp>
        <p:nvSpPr>
          <p:cNvPr name="TextBox 22" id="22"/>
          <p:cNvSpPr txBox="true"/>
          <p:nvPr/>
        </p:nvSpPr>
        <p:spPr>
          <a:xfrm rot="0">
            <a:off x="13864478" y="1064816"/>
            <a:ext cx="2436717"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CONTENTS</a:t>
            </a:r>
          </a:p>
        </p:txBody>
      </p:sp>
      <p:sp>
        <p:nvSpPr>
          <p:cNvPr name="TextBox 23" id="23"/>
          <p:cNvSpPr txBox="true"/>
          <p:nvPr/>
        </p:nvSpPr>
        <p:spPr>
          <a:xfrm rot="0">
            <a:off x="16581100" y="1067991"/>
            <a:ext cx="590600"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000000"/>
                </a:solidFill>
                <a:latin typeface="Garet"/>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3694649" y="4061078"/>
            <a:ext cx="5154793" cy="0"/>
          </a:xfrm>
          <a:prstGeom prst="line">
            <a:avLst/>
          </a:prstGeom>
          <a:ln cap="rnd" w="19050">
            <a:solidFill>
              <a:srgbClr val="000000"/>
            </a:solidFill>
            <a:prstDash val="solid"/>
            <a:headEnd type="none" len="sm" w="sm"/>
            <a:tailEnd type="none" len="sm" w="sm"/>
          </a:ln>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3372476"/>
            <a:ext cx="329724" cy="329724"/>
          </a:xfrm>
          <a:prstGeom prst="rect">
            <a:avLst/>
          </a:prstGeom>
        </p:spPr>
      </p:pic>
      <p:sp>
        <p:nvSpPr>
          <p:cNvPr name="AutoShape 5" id="5"/>
          <p:cNvSpPr/>
          <p:nvPr/>
        </p:nvSpPr>
        <p:spPr>
          <a:xfrm rot="0">
            <a:off x="3694649" y="5127608"/>
            <a:ext cx="5154793" cy="0"/>
          </a:xfrm>
          <a:prstGeom prst="line">
            <a:avLst/>
          </a:prstGeom>
          <a:ln cap="rnd" w="19050">
            <a:solidFill>
              <a:srgbClr val="000000"/>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4439006"/>
            <a:ext cx="329724" cy="329724"/>
          </a:xfrm>
          <a:prstGeom prst="rect">
            <a:avLst/>
          </a:prstGeom>
        </p:spPr>
      </p:pic>
      <p:sp>
        <p:nvSpPr>
          <p:cNvPr name="AutoShape 7" id="7"/>
          <p:cNvSpPr/>
          <p:nvPr/>
        </p:nvSpPr>
        <p:spPr>
          <a:xfrm rot="0">
            <a:off x="3694649" y="6195286"/>
            <a:ext cx="5154793" cy="0"/>
          </a:xfrm>
          <a:prstGeom prst="line">
            <a:avLst/>
          </a:prstGeom>
          <a:ln cap="rnd" w="19050">
            <a:solidFill>
              <a:srgbClr val="000000"/>
            </a:solidFill>
            <a:prstDash val="solid"/>
            <a:headEnd type="none" len="sm" w="sm"/>
            <a:tailEnd type="none" len="sm" w="sm"/>
          </a:ln>
        </p:spPr>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8519719" y="5506684"/>
            <a:ext cx="329724" cy="329724"/>
          </a:xfrm>
          <a:prstGeom prst="rect">
            <a:avLst/>
          </a:prstGeom>
        </p:spPr>
      </p:pic>
      <p:grpSp>
        <p:nvGrpSpPr>
          <p:cNvPr name="Group 9" id="9"/>
          <p:cNvGrpSpPr/>
          <p:nvPr/>
        </p:nvGrpSpPr>
        <p:grpSpPr>
          <a:xfrm rot="0">
            <a:off x="1028700" y="2117440"/>
            <a:ext cx="1447161" cy="4096897"/>
            <a:chOff x="0" y="0"/>
            <a:chExt cx="1929548" cy="5462529"/>
          </a:xfrm>
        </p:grpSpPr>
        <p:pic>
          <p:nvPicPr>
            <p:cNvPr name="Picture 10" id="10"/>
            <p:cNvPicPr>
              <a:picLocks noChangeAspect="true"/>
            </p:cNvPicPr>
            <p:nvPr/>
          </p:nvPicPr>
          <p:blipFill>
            <a:blip r:embed="rId5"/>
            <a:srcRect l="10259" t="0" r="36854" b="0"/>
            <a:stretch>
              <a:fillRect/>
            </a:stretch>
          </p:blipFill>
          <p:spPr>
            <a:xfrm flipH="false" flipV="false">
              <a:off x="0" y="0"/>
              <a:ext cx="1929548" cy="5462529"/>
            </a:xfrm>
            <a:prstGeom prst="rect">
              <a:avLst/>
            </a:prstGeom>
          </p:spPr>
        </p:pic>
      </p:grpSp>
      <p:grpSp>
        <p:nvGrpSpPr>
          <p:cNvPr name="Group 11" id="11"/>
          <p:cNvGrpSpPr/>
          <p:nvPr/>
        </p:nvGrpSpPr>
        <p:grpSpPr>
          <a:xfrm rot="0">
            <a:off x="10068231" y="5731633"/>
            <a:ext cx="2606171" cy="3307737"/>
            <a:chOff x="0" y="0"/>
            <a:chExt cx="3474895" cy="4410317"/>
          </a:xfrm>
        </p:grpSpPr>
        <p:pic>
          <p:nvPicPr>
            <p:cNvPr name="Picture 12" id="12"/>
            <p:cNvPicPr>
              <a:picLocks noChangeAspect="true"/>
            </p:cNvPicPr>
            <p:nvPr/>
          </p:nvPicPr>
          <p:blipFill>
            <a:blip r:embed="rId6"/>
            <a:srcRect l="0" t="7693" r="0" b="7693"/>
            <a:stretch>
              <a:fillRect/>
            </a:stretch>
          </p:blipFill>
          <p:spPr>
            <a:xfrm flipH="false" flipV="false">
              <a:off x="0" y="0"/>
              <a:ext cx="3474895" cy="4410317"/>
            </a:xfrm>
            <a:prstGeom prst="rect">
              <a:avLst/>
            </a:prstGeom>
          </p:spPr>
        </p:pic>
      </p:grpSp>
      <p:grpSp>
        <p:nvGrpSpPr>
          <p:cNvPr name="Group 13" id="13"/>
          <p:cNvGrpSpPr/>
          <p:nvPr/>
        </p:nvGrpSpPr>
        <p:grpSpPr>
          <a:xfrm rot="0">
            <a:off x="13011963" y="5731633"/>
            <a:ext cx="4247337" cy="3307737"/>
            <a:chOff x="0" y="0"/>
            <a:chExt cx="5663116" cy="4410317"/>
          </a:xfrm>
        </p:grpSpPr>
        <p:pic>
          <p:nvPicPr>
            <p:cNvPr name="Picture 14" id="14"/>
            <p:cNvPicPr>
              <a:picLocks noChangeAspect="true"/>
            </p:cNvPicPr>
            <p:nvPr/>
          </p:nvPicPr>
          <p:blipFill>
            <a:blip r:embed="rId7"/>
            <a:srcRect l="7454" t="8816" r="0" b="43135"/>
            <a:stretch>
              <a:fillRect/>
            </a:stretch>
          </p:blipFill>
          <p:spPr>
            <a:xfrm flipH="false" flipV="false">
              <a:off x="0" y="0"/>
              <a:ext cx="5663116" cy="4410317"/>
            </a:xfrm>
            <a:prstGeom prst="rect">
              <a:avLst/>
            </a:prstGeom>
          </p:spPr>
        </p:pic>
      </p:gr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493501" y="796216"/>
            <a:ext cx="765799" cy="765799"/>
          </a:xfrm>
          <a:prstGeom prst="rect">
            <a:avLst/>
          </a:prstGeom>
        </p:spPr>
      </p:pic>
      <p:sp>
        <p:nvSpPr>
          <p:cNvPr name="AutoShape 16" id="16"/>
          <p:cNvSpPr/>
          <p:nvPr/>
        </p:nvSpPr>
        <p:spPr>
          <a:xfrm rot="0">
            <a:off x="14153794" y="1424781"/>
            <a:ext cx="1858085" cy="0"/>
          </a:xfrm>
          <a:prstGeom prst="line">
            <a:avLst/>
          </a:prstGeom>
          <a:ln cap="rnd" w="19050">
            <a:solidFill>
              <a:srgbClr val="000000"/>
            </a:solidFill>
            <a:prstDash val="solid"/>
            <a:headEnd type="none" len="sm" w="sm"/>
            <a:tailEnd type="none" len="sm" w="sm"/>
          </a:ln>
        </p:spPr>
      </p:sp>
      <p:sp>
        <p:nvSpPr>
          <p:cNvPr name="TextBox 17" id="17"/>
          <p:cNvSpPr txBox="true"/>
          <p:nvPr/>
        </p:nvSpPr>
        <p:spPr>
          <a:xfrm rot="0">
            <a:off x="1028700" y="1073944"/>
            <a:ext cx="3432610" cy="330200"/>
          </a:xfrm>
          <a:prstGeom prst="rect">
            <a:avLst/>
          </a:prstGeom>
        </p:spPr>
        <p:txBody>
          <a:bodyPr anchor="t" rtlCol="false" tIns="0" lIns="0" bIns="0" rIns="0">
            <a:spAutoFit/>
          </a:bodyPr>
          <a:lstStyle/>
          <a:p>
            <a:pPr>
              <a:lnSpc>
                <a:spcPts val="2499"/>
              </a:lnSpc>
              <a:spcBef>
                <a:spcPct val="0"/>
              </a:spcBef>
            </a:pPr>
            <a:r>
              <a:rPr lang="en-US" sz="2499">
                <a:solidFill>
                  <a:srgbClr val="000000"/>
                </a:solidFill>
                <a:latin typeface="Garet Bold"/>
              </a:rPr>
              <a:t>SC1015 PROJECT</a:t>
            </a:r>
          </a:p>
        </p:txBody>
      </p:sp>
      <p:sp>
        <p:nvSpPr>
          <p:cNvPr name="TextBox 18" id="18"/>
          <p:cNvSpPr txBox="true"/>
          <p:nvPr/>
        </p:nvSpPr>
        <p:spPr>
          <a:xfrm rot="0">
            <a:off x="10928717" y="2911762"/>
            <a:ext cx="6330583" cy="933450"/>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Garet Bold"/>
              </a:rPr>
              <a:t>TABLE OF</a:t>
            </a:r>
          </a:p>
        </p:txBody>
      </p:sp>
      <p:sp>
        <p:nvSpPr>
          <p:cNvPr name="TextBox 19" id="19"/>
          <p:cNvSpPr txBox="true"/>
          <p:nvPr/>
        </p:nvSpPr>
        <p:spPr>
          <a:xfrm rot="0">
            <a:off x="10928717" y="3997612"/>
            <a:ext cx="6330583" cy="942975"/>
          </a:xfrm>
          <a:prstGeom prst="rect">
            <a:avLst/>
          </a:prstGeom>
        </p:spPr>
        <p:txBody>
          <a:bodyPr anchor="t" rtlCol="false" tIns="0" lIns="0" bIns="0" rIns="0">
            <a:spAutoFit/>
          </a:bodyPr>
          <a:lstStyle/>
          <a:p>
            <a:pPr algn="l" marL="0" indent="0" lvl="0">
              <a:lnSpc>
                <a:spcPts val="6999"/>
              </a:lnSpc>
              <a:spcBef>
                <a:spcPct val="0"/>
              </a:spcBef>
            </a:pPr>
            <a:r>
              <a:rPr lang="en-US" sz="6999" u="none">
                <a:solidFill>
                  <a:srgbClr val="000000"/>
                </a:solidFill>
                <a:latin typeface="RoxboroughCF Italics"/>
              </a:rPr>
              <a:t>Contents</a:t>
            </a:r>
          </a:p>
        </p:txBody>
      </p:sp>
      <p:sp>
        <p:nvSpPr>
          <p:cNvPr name="TextBox 20" id="20"/>
          <p:cNvSpPr txBox="true"/>
          <p:nvPr/>
        </p:nvSpPr>
        <p:spPr>
          <a:xfrm rot="0">
            <a:off x="3694649" y="3280798"/>
            <a:ext cx="4789179" cy="560705"/>
          </a:xfrm>
          <a:prstGeom prst="rect">
            <a:avLst/>
          </a:prstGeom>
        </p:spPr>
        <p:txBody>
          <a:bodyPr anchor="t" rtlCol="false" tIns="0" lIns="0" bIns="0" rIns="0">
            <a:spAutoFit/>
          </a:bodyPr>
          <a:lstStyle/>
          <a:p>
            <a:pPr>
              <a:lnSpc>
                <a:spcPts val="2199"/>
              </a:lnSpc>
            </a:pPr>
            <a:r>
              <a:rPr lang="en-US" sz="2199" spc="439">
                <a:solidFill>
                  <a:srgbClr val="000000"/>
                </a:solidFill>
                <a:latin typeface="Garet"/>
              </a:rPr>
              <a:t>01. EXPLORATORY DATA</a:t>
            </a:r>
          </a:p>
          <a:p>
            <a:pPr>
              <a:lnSpc>
                <a:spcPts val="2199"/>
              </a:lnSpc>
              <a:spcBef>
                <a:spcPct val="0"/>
              </a:spcBef>
            </a:pPr>
            <a:r>
              <a:rPr lang="en-US" sz="2199" spc="439">
                <a:solidFill>
                  <a:srgbClr val="000000"/>
                </a:solidFill>
                <a:latin typeface="Garet"/>
              </a:rPr>
              <a:t>     ANALYSIS</a:t>
            </a:r>
          </a:p>
        </p:txBody>
      </p:sp>
      <p:sp>
        <p:nvSpPr>
          <p:cNvPr name="TextBox 21" id="21"/>
          <p:cNvSpPr txBox="true"/>
          <p:nvPr/>
        </p:nvSpPr>
        <p:spPr>
          <a:xfrm rot="0">
            <a:off x="3637499" y="4472423"/>
            <a:ext cx="5643132" cy="291465"/>
          </a:xfrm>
          <a:prstGeom prst="rect">
            <a:avLst/>
          </a:prstGeom>
        </p:spPr>
        <p:txBody>
          <a:bodyPr anchor="t" rtlCol="false" tIns="0" lIns="0" bIns="0" rIns="0">
            <a:spAutoFit/>
          </a:bodyPr>
          <a:lstStyle/>
          <a:p>
            <a:pPr>
              <a:lnSpc>
                <a:spcPts val="2100"/>
              </a:lnSpc>
              <a:spcBef>
                <a:spcPct val="0"/>
              </a:spcBef>
            </a:pPr>
            <a:r>
              <a:rPr lang="en-US" sz="2100" spc="420">
                <a:solidFill>
                  <a:srgbClr val="000000"/>
                </a:solidFill>
                <a:latin typeface="Garet"/>
              </a:rPr>
              <a:t>02. K-MEANS CLUSTERING</a:t>
            </a:r>
          </a:p>
        </p:txBody>
      </p:sp>
      <p:sp>
        <p:nvSpPr>
          <p:cNvPr name="TextBox 22" id="22"/>
          <p:cNvSpPr txBox="true"/>
          <p:nvPr/>
        </p:nvSpPr>
        <p:spPr>
          <a:xfrm rot="0">
            <a:off x="3694649" y="5553119"/>
            <a:ext cx="4789179" cy="284480"/>
          </a:xfrm>
          <a:prstGeom prst="rect">
            <a:avLst/>
          </a:prstGeom>
        </p:spPr>
        <p:txBody>
          <a:bodyPr anchor="t" rtlCol="false" tIns="0" lIns="0" bIns="0" rIns="0">
            <a:spAutoFit/>
          </a:bodyPr>
          <a:lstStyle/>
          <a:p>
            <a:pPr>
              <a:lnSpc>
                <a:spcPts val="2199"/>
              </a:lnSpc>
              <a:spcBef>
                <a:spcPct val="0"/>
              </a:spcBef>
            </a:pPr>
            <a:r>
              <a:rPr lang="en-US" sz="2199" spc="439">
                <a:solidFill>
                  <a:srgbClr val="000000"/>
                </a:solidFill>
                <a:latin typeface="Garet"/>
              </a:rPr>
              <a:t>03. XGBOOST</a:t>
            </a:r>
          </a:p>
        </p:txBody>
      </p:sp>
      <p:sp>
        <p:nvSpPr>
          <p:cNvPr name="TextBox 23" id="23"/>
          <p:cNvSpPr txBox="true"/>
          <p:nvPr/>
        </p:nvSpPr>
        <p:spPr>
          <a:xfrm rot="0">
            <a:off x="8460719" y="1064816"/>
            <a:ext cx="1754124"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COVER</a:t>
            </a:r>
          </a:p>
        </p:txBody>
      </p:sp>
      <p:sp>
        <p:nvSpPr>
          <p:cNvPr name="TextBox 24" id="24"/>
          <p:cNvSpPr txBox="true"/>
          <p:nvPr/>
        </p:nvSpPr>
        <p:spPr>
          <a:xfrm rot="0">
            <a:off x="10313556" y="1064816"/>
            <a:ext cx="3452208"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INTRODUCTION</a:t>
            </a:r>
          </a:p>
        </p:txBody>
      </p:sp>
      <p:sp>
        <p:nvSpPr>
          <p:cNvPr name="TextBox 25" id="25"/>
          <p:cNvSpPr txBox="true"/>
          <p:nvPr/>
        </p:nvSpPr>
        <p:spPr>
          <a:xfrm rot="0">
            <a:off x="13864478" y="1064816"/>
            <a:ext cx="2436717" cy="266700"/>
          </a:xfrm>
          <a:prstGeom prst="rect">
            <a:avLst/>
          </a:prstGeom>
        </p:spPr>
        <p:txBody>
          <a:bodyPr anchor="t" rtlCol="false" tIns="0" lIns="0" bIns="0" rIns="0">
            <a:spAutoFit/>
          </a:bodyPr>
          <a:lstStyle/>
          <a:p>
            <a:pPr algn="ctr">
              <a:lnSpc>
                <a:spcPts val="2000"/>
              </a:lnSpc>
              <a:spcBef>
                <a:spcPct val="0"/>
              </a:spcBef>
            </a:pPr>
            <a:r>
              <a:rPr lang="en-US" sz="2000" spc="400">
                <a:solidFill>
                  <a:srgbClr val="000000"/>
                </a:solidFill>
                <a:latin typeface="Garet"/>
              </a:rPr>
              <a:t>CONTENTS</a:t>
            </a:r>
          </a:p>
        </p:txBody>
      </p:sp>
      <p:sp>
        <p:nvSpPr>
          <p:cNvPr name="TextBox 26" id="26"/>
          <p:cNvSpPr txBox="true"/>
          <p:nvPr/>
        </p:nvSpPr>
        <p:spPr>
          <a:xfrm rot="0">
            <a:off x="16581100" y="1067991"/>
            <a:ext cx="590600" cy="260350"/>
          </a:xfrm>
          <a:prstGeom prst="rect">
            <a:avLst/>
          </a:prstGeom>
        </p:spPr>
        <p:txBody>
          <a:bodyPr anchor="t" rtlCol="false" tIns="0" lIns="0" bIns="0" rIns="0">
            <a:spAutoFit/>
          </a:bodyPr>
          <a:lstStyle/>
          <a:p>
            <a:pPr algn="ctr" marL="0" indent="0" lvl="0">
              <a:lnSpc>
                <a:spcPts val="2000"/>
              </a:lnSpc>
              <a:spcBef>
                <a:spcPct val="0"/>
              </a:spcBef>
            </a:pPr>
            <a:r>
              <a:rPr lang="en-US" sz="2000">
                <a:solidFill>
                  <a:srgbClr val="000000"/>
                </a:solidFill>
                <a:latin typeface="Garet"/>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DAFf22AEmsU</dc:identifier>
  <dcterms:modified xsi:type="dcterms:W3CDTF">2011-08-01T06:04:30Z</dcterms:modified>
  <cp:revision>1</cp:revision>
  <dc:title>DahSAI Presentation</dc:title>
</cp:coreProperties>
</file>